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876" r:id="rId3"/>
    <p:sldId id="262" r:id="rId4"/>
    <p:sldId id="751" r:id="rId5"/>
    <p:sldId id="869" r:id="rId6"/>
    <p:sldId id="870" r:id="rId7"/>
    <p:sldId id="791" r:id="rId8"/>
    <p:sldId id="758" r:id="rId9"/>
    <p:sldId id="305" r:id="rId10"/>
    <p:sldId id="787" r:id="rId11"/>
    <p:sldId id="303" r:id="rId12"/>
    <p:sldId id="781" r:id="rId13"/>
    <p:sldId id="877" r:id="rId14"/>
  </p:sldIdLst>
  <p:sldSz cx="10058400" cy="7772400"/>
  <p:notesSz cx="10058400" cy="7772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p:restoredTop sz="94634"/>
  </p:normalViewPr>
  <p:slideViewPr>
    <p:cSldViewPr showGuides="1">
      <p:cViewPr varScale="1">
        <p:scale>
          <a:sx n="116" d="100"/>
          <a:sy n="116" d="100"/>
        </p:scale>
        <p:origin x="1552" y="184"/>
      </p:cViewPr>
      <p:guideLst>
        <p:guide orient="horz" pos="2880"/>
        <p:guide pos="216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D7EF431B-65DE-9944-A7FA-F54E5B7E80F0}" type="datetimeFigureOut">
              <a:rPr lang="en-US" smtClean="0"/>
              <a:t>12/6/21</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AE0839A4-A224-8740-93FB-469FC5EA1D4F}" type="slidenum">
              <a:rPr lang="en-US" smtClean="0"/>
              <a:t>‹#›</a:t>
            </a:fld>
            <a:endParaRPr lang="en-US"/>
          </a:p>
        </p:txBody>
      </p:sp>
    </p:spTree>
    <p:extLst>
      <p:ext uri="{BB962C8B-B14F-4D97-AF65-F5344CB8AC3E}">
        <p14:creationId xmlns:p14="http://schemas.microsoft.com/office/powerpoint/2010/main" val="71931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a:lstStyle>
            <a:lvl1pPr>
              <a:defRPr/>
            </a:lvl1pPr>
          </a:lstStyle>
          <a:p>
            <a:endParaRPr/>
          </a:p>
        </p:txBody>
      </p:sp>
      <p:sp>
        <p:nvSpPr>
          <p:cNvPr id="8" name="Date Placeholder 7">
            <a:extLst>
              <a:ext uri="{FF2B5EF4-FFF2-40B4-BE49-F238E27FC236}">
                <a16:creationId xmlns:a16="http://schemas.microsoft.com/office/drawing/2014/main" id="{0DB6410E-E3D6-5445-9B29-9D7EC6BEE88F}"/>
              </a:ext>
            </a:extLst>
          </p:cNvPr>
          <p:cNvSpPr>
            <a:spLocks noGrp="1"/>
          </p:cNvSpPr>
          <p:nvPr>
            <p:ph type="dt" sz="half" idx="10"/>
          </p:nvPr>
        </p:nvSpPr>
        <p:spPr>
          <a:xfrm>
            <a:off x="392199" y="7442200"/>
            <a:ext cx="2248715" cy="197966"/>
          </a:xfrm>
        </p:spPr>
        <p:txBody>
          <a:bodyPr/>
          <a:lstStyle/>
          <a:p>
            <a:pPr>
              <a:defRPr/>
            </a:pPr>
            <a:fld id="{718A68AD-421C-144A-9245-06B158416EF2}" type="datetime1">
              <a:rPr lang="en-US" smtClean="0"/>
              <a:t>12/6/21</a:t>
            </a:fld>
            <a:endParaRPr lang="en-US"/>
          </a:p>
        </p:txBody>
      </p:sp>
      <p:sp>
        <p:nvSpPr>
          <p:cNvPr id="9" name="Footer Placeholder 8">
            <a:extLst>
              <a:ext uri="{FF2B5EF4-FFF2-40B4-BE49-F238E27FC236}">
                <a16:creationId xmlns:a16="http://schemas.microsoft.com/office/drawing/2014/main" id="{2D51E443-6700-3E47-BE67-BB72BF78FCA5}"/>
              </a:ext>
            </a:extLst>
          </p:cNvPr>
          <p:cNvSpPr>
            <a:spLocks noGrp="1"/>
          </p:cNvSpPr>
          <p:nvPr>
            <p:ph type="ftr" sz="quarter" idx="11"/>
          </p:nvPr>
        </p:nvSpPr>
        <p:spPr/>
        <p:txBody>
          <a:bodyPr/>
          <a:lstStyle/>
          <a:p>
            <a:pPr>
              <a:defRPr/>
            </a:pPr>
            <a:r>
              <a:rPr lang="en-US"/>
              <a:t>(</a:t>
            </a:r>
            <a:r>
              <a:rPr lang="en-US" u="sng">
                <a:solidFill>
                  <a:srgbClr val="996633"/>
                </a:solidFill>
              </a:rPr>
              <a:t>Xu.Liu-1@nasa.gov</a:t>
            </a:r>
            <a:r>
              <a:rPr lang="en-US" u="sng" spc="-55">
                <a:solidFill>
                  <a:srgbClr val="996633"/>
                </a:solidFill>
              </a:rPr>
              <a:t> </a:t>
            </a:r>
            <a:r>
              <a:rPr lang="en-US" spc="5"/>
              <a:t>)</a:t>
            </a:r>
          </a:p>
        </p:txBody>
      </p:sp>
      <p:sp>
        <p:nvSpPr>
          <p:cNvPr id="10" name="Slide Number Placeholder 9">
            <a:extLst>
              <a:ext uri="{FF2B5EF4-FFF2-40B4-BE49-F238E27FC236}">
                <a16:creationId xmlns:a16="http://schemas.microsoft.com/office/drawing/2014/main" id="{E3992181-94E2-5247-A11F-0473CED6B896}"/>
              </a:ext>
            </a:extLst>
          </p:cNvPr>
          <p:cNvSpPr>
            <a:spLocks noGrp="1"/>
          </p:cNvSpPr>
          <p:nvPr>
            <p:ph type="sldNum" sz="quarter" idx="12"/>
          </p:nvPr>
        </p:nvSpPr>
        <p:spPr/>
        <p:txBody>
          <a:bodyPr/>
          <a:lstStyle/>
          <a:p>
            <a:pPr>
              <a:defRPr/>
            </a:pPr>
            <a:fld id="{0E49DD09-CC96-7D49-B0F8-D6AD98119069}" type="slidenum">
              <a:rPr lang="en-US" smtClean="0"/>
              <a:pPr>
                <a:defRPr/>
              </a:pPr>
              <a:t>‹#›</a:t>
            </a:fld>
            <a:endParaRPr lang="en-US"/>
          </a:p>
        </p:txBody>
      </p:sp>
    </p:spTree>
    <p:extLst>
      <p:ext uri="{BB962C8B-B14F-4D97-AF65-F5344CB8AC3E}">
        <p14:creationId xmlns:p14="http://schemas.microsoft.com/office/powerpoint/2010/main" val="129219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6200" y="283581"/>
            <a:ext cx="9188450" cy="1187450"/>
          </a:xfrm>
        </p:spPr>
        <p:txBody>
          <a:bodyPr/>
          <a:lstStyle>
            <a:lvl1pPr>
              <a:defRPr sz="2100" b="1" i="0">
                <a:solidFill>
                  <a:schemeClr val="tx1"/>
                </a:solidFill>
                <a:latin typeface="Arial"/>
                <a:cs typeface="Arial"/>
              </a:defRPr>
            </a:lvl1pPr>
          </a:lstStyle>
          <a:p>
            <a:endParaRPr dirty="0"/>
          </a:p>
        </p:txBody>
      </p:sp>
      <p:sp>
        <p:nvSpPr>
          <p:cNvPr id="3" name="Holder 3"/>
          <p:cNvSpPr>
            <a:spLocks noGrp="1"/>
          </p:cNvSpPr>
          <p:nvPr>
            <p:ph type="body" idx="1"/>
          </p:nvPr>
        </p:nvSpPr>
        <p:spPr/>
        <p:txBody>
          <a:bodyPr/>
          <a:lstStyle>
            <a:lvl1pPr>
              <a:defRPr sz="1700" b="0" i="0">
                <a:solidFill>
                  <a:schemeClr val="tx1"/>
                </a:solidFill>
                <a:latin typeface="Arial"/>
                <a:cs typeface="Arial"/>
              </a:defRPr>
            </a:lvl1pPr>
          </a:lstStyle>
          <a:p>
            <a:endParaRPr/>
          </a:p>
        </p:txBody>
      </p:sp>
      <p:sp>
        <p:nvSpPr>
          <p:cNvPr id="4" name="Holder 4">
            <a:extLst>
              <a:ext uri="{FF2B5EF4-FFF2-40B4-BE49-F238E27FC236}">
                <a16:creationId xmlns:a16="http://schemas.microsoft.com/office/drawing/2014/main" id="{88E23271-68C4-2147-B617-BB551BDE4507}"/>
              </a:ext>
            </a:extLst>
          </p:cNvPr>
          <p:cNvSpPr>
            <a:spLocks noGrp="1"/>
          </p:cNvSpPr>
          <p:nvPr>
            <p:ph type="ftr" sz="quarter" idx="10"/>
          </p:nvPr>
        </p:nvSpPr>
        <p:spPr>
          <a:xfrm>
            <a:off x="4395787" y="7502524"/>
            <a:ext cx="1266825" cy="161925"/>
          </a:xfrm>
        </p:spPr>
        <p:txBody>
          <a:bodyPr/>
          <a:lstStyle>
            <a:lvl1pPr>
              <a:defRPr/>
            </a:lvl1pPr>
          </a:lstStyle>
          <a:p>
            <a:pPr>
              <a:defRPr/>
            </a:pPr>
            <a:r>
              <a:t>(</a:t>
            </a:r>
            <a:r>
              <a:rPr u="sng">
                <a:solidFill>
                  <a:srgbClr val="996633"/>
                </a:solidFill>
              </a:rPr>
              <a:t>Xu.Liu-1@nasa.gov</a:t>
            </a:r>
            <a:r>
              <a:rPr u="sng" spc="-55">
                <a:solidFill>
                  <a:srgbClr val="996633"/>
                </a:solidFill>
              </a:rPr>
              <a:t> </a:t>
            </a:r>
            <a:r>
              <a:rPr spc="5"/>
              <a:t>)</a:t>
            </a:r>
          </a:p>
        </p:txBody>
      </p:sp>
      <p:sp>
        <p:nvSpPr>
          <p:cNvPr id="5" name="Holder 5">
            <a:extLst>
              <a:ext uri="{FF2B5EF4-FFF2-40B4-BE49-F238E27FC236}">
                <a16:creationId xmlns:a16="http://schemas.microsoft.com/office/drawing/2014/main" id="{150041BA-4FE7-F440-BFC9-FC5DE4A2CC1D}"/>
              </a:ext>
            </a:extLst>
          </p:cNvPr>
          <p:cNvSpPr>
            <a:spLocks noGrp="1"/>
          </p:cNvSpPr>
          <p:nvPr>
            <p:ph type="dt" sz="half" idx="11"/>
          </p:nvPr>
        </p:nvSpPr>
        <p:spPr>
          <a:xfrm>
            <a:off x="434975" y="7353300"/>
            <a:ext cx="2312987" cy="388937"/>
          </a:xfrm>
        </p:spPr>
        <p:txBody>
          <a:bodyPr/>
          <a:lstStyle>
            <a:lvl1pPr>
              <a:defRPr/>
            </a:lvl1pPr>
          </a:lstStyle>
          <a:p>
            <a:pPr>
              <a:defRPr/>
            </a:pPr>
            <a:fld id="{F90C2C9B-F445-F64E-8E72-6074140DD217}" type="datetime1">
              <a:rPr lang="en-US" smtClean="0"/>
              <a:t>12/6/21</a:t>
            </a:fld>
            <a:endParaRPr lang="en-US"/>
          </a:p>
        </p:txBody>
      </p:sp>
      <p:sp>
        <p:nvSpPr>
          <p:cNvPr id="6" name="Holder 6">
            <a:extLst>
              <a:ext uri="{FF2B5EF4-FFF2-40B4-BE49-F238E27FC236}">
                <a16:creationId xmlns:a16="http://schemas.microsoft.com/office/drawing/2014/main" id="{02E305FB-0431-CE42-B518-33079625BEFE}"/>
              </a:ext>
            </a:extLst>
          </p:cNvPr>
          <p:cNvSpPr>
            <a:spLocks noGrp="1"/>
          </p:cNvSpPr>
          <p:nvPr>
            <p:ph type="sldNum" sz="quarter" idx="12"/>
          </p:nvPr>
        </p:nvSpPr>
        <p:spPr/>
        <p:txBody>
          <a:bodyPr/>
          <a:lstStyle>
            <a:lvl1pPr>
              <a:defRPr/>
            </a:lvl1pPr>
          </a:lstStyle>
          <a:p>
            <a:pPr>
              <a:defRPr/>
            </a:pPr>
            <a:fld id="{3B3B6F7F-135A-D148-9F7E-05910C70CF6F}" type="slidenum">
              <a:rPr/>
              <a:pPr>
                <a:defRPr/>
              </a:pPr>
              <a:t>‹#›</a:t>
            </a:fld>
            <a:endParaRPr/>
          </a:p>
        </p:txBody>
      </p:sp>
    </p:spTree>
    <p:extLst>
      <p:ext uri="{BB962C8B-B14F-4D97-AF65-F5344CB8AC3E}">
        <p14:creationId xmlns:p14="http://schemas.microsoft.com/office/powerpoint/2010/main" val="3331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100" b="1" i="0">
                <a:solidFill>
                  <a:schemeClr val="tx1"/>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65D97B55-0DE8-124B-BA69-F9273F6F4EE1}"/>
              </a:ext>
            </a:extLst>
          </p:cNvPr>
          <p:cNvSpPr>
            <a:spLocks noGrp="1"/>
          </p:cNvSpPr>
          <p:nvPr>
            <p:ph type="ftr" sz="quarter" idx="10"/>
          </p:nvPr>
        </p:nvSpPr>
        <p:spPr>
          <a:xfrm>
            <a:off x="4395787" y="7371426"/>
            <a:ext cx="1266825" cy="161925"/>
          </a:xfrm>
        </p:spPr>
        <p:txBody>
          <a:bodyPr/>
          <a:lstStyle>
            <a:lvl1pPr>
              <a:defRPr/>
            </a:lvl1pPr>
          </a:lstStyle>
          <a:p>
            <a:pPr>
              <a:defRPr/>
            </a:pPr>
            <a:r>
              <a:t>(</a:t>
            </a:r>
            <a:r>
              <a:rPr u="sng">
                <a:solidFill>
                  <a:srgbClr val="996633"/>
                </a:solidFill>
              </a:rPr>
              <a:t>Xu.Liu-1@nasa.gov</a:t>
            </a:r>
            <a:r>
              <a:rPr u="sng" spc="-55">
                <a:solidFill>
                  <a:srgbClr val="996633"/>
                </a:solidFill>
              </a:rPr>
              <a:t> </a:t>
            </a:r>
            <a:r>
              <a:rPr spc="5"/>
              <a:t>)</a:t>
            </a:r>
          </a:p>
        </p:txBody>
      </p:sp>
      <p:sp>
        <p:nvSpPr>
          <p:cNvPr id="6" name="Holder 5">
            <a:extLst>
              <a:ext uri="{FF2B5EF4-FFF2-40B4-BE49-F238E27FC236}">
                <a16:creationId xmlns:a16="http://schemas.microsoft.com/office/drawing/2014/main" id="{F505A87C-A0D9-5343-AE6E-C63D310BAE55}"/>
              </a:ext>
            </a:extLst>
          </p:cNvPr>
          <p:cNvSpPr>
            <a:spLocks noGrp="1"/>
          </p:cNvSpPr>
          <p:nvPr>
            <p:ph type="dt" sz="half" idx="11"/>
          </p:nvPr>
        </p:nvSpPr>
        <p:spPr>
          <a:xfrm>
            <a:off x="502920" y="7328725"/>
            <a:ext cx="2312987" cy="388937"/>
          </a:xfrm>
        </p:spPr>
        <p:txBody>
          <a:bodyPr/>
          <a:lstStyle>
            <a:lvl1pPr>
              <a:defRPr/>
            </a:lvl1pPr>
          </a:lstStyle>
          <a:p>
            <a:pPr>
              <a:defRPr/>
            </a:pPr>
            <a:fld id="{96BD1EEB-1F28-EB4E-9561-FDD1334EBF3D}" type="datetime1">
              <a:rPr lang="en-US" smtClean="0"/>
              <a:t>12/6/21</a:t>
            </a:fld>
            <a:endParaRPr lang="en-US"/>
          </a:p>
        </p:txBody>
      </p:sp>
      <p:sp>
        <p:nvSpPr>
          <p:cNvPr id="7" name="Holder 6">
            <a:extLst>
              <a:ext uri="{FF2B5EF4-FFF2-40B4-BE49-F238E27FC236}">
                <a16:creationId xmlns:a16="http://schemas.microsoft.com/office/drawing/2014/main" id="{77336786-805B-7F4D-A143-16A902442E08}"/>
              </a:ext>
            </a:extLst>
          </p:cNvPr>
          <p:cNvSpPr>
            <a:spLocks noGrp="1"/>
          </p:cNvSpPr>
          <p:nvPr>
            <p:ph type="sldNum" sz="quarter" idx="12"/>
          </p:nvPr>
        </p:nvSpPr>
        <p:spPr/>
        <p:txBody>
          <a:bodyPr/>
          <a:lstStyle>
            <a:lvl1pPr>
              <a:defRPr/>
            </a:lvl1pPr>
          </a:lstStyle>
          <a:p>
            <a:pPr>
              <a:defRPr/>
            </a:pPr>
            <a:fld id="{DB766888-F414-D34F-A590-5810CAFCE1BD}" type="slidenum">
              <a:rPr/>
              <a:pPr>
                <a:defRPr/>
              </a:pPr>
              <a:t>‹#›</a:t>
            </a:fld>
            <a:endParaRPr/>
          </a:p>
        </p:txBody>
      </p:sp>
    </p:spTree>
    <p:extLst>
      <p:ext uri="{BB962C8B-B14F-4D97-AF65-F5344CB8AC3E}">
        <p14:creationId xmlns:p14="http://schemas.microsoft.com/office/powerpoint/2010/main" val="153616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100" b="1" i="0">
                <a:solidFill>
                  <a:schemeClr val="tx1"/>
                </a:solidFill>
                <a:latin typeface="Arial"/>
                <a:cs typeface="Arial"/>
              </a:defRPr>
            </a:lvl1pPr>
          </a:lstStyle>
          <a:p>
            <a:endParaRPr/>
          </a:p>
        </p:txBody>
      </p:sp>
      <p:sp>
        <p:nvSpPr>
          <p:cNvPr id="3" name="Holder 4">
            <a:extLst>
              <a:ext uri="{FF2B5EF4-FFF2-40B4-BE49-F238E27FC236}">
                <a16:creationId xmlns:a16="http://schemas.microsoft.com/office/drawing/2014/main" id="{804B13C3-9B2A-1248-B9B6-D1C30F7D5252}"/>
              </a:ext>
            </a:extLst>
          </p:cNvPr>
          <p:cNvSpPr>
            <a:spLocks noGrp="1"/>
          </p:cNvSpPr>
          <p:nvPr>
            <p:ph type="ftr" sz="quarter" idx="10"/>
          </p:nvPr>
        </p:nvSpPr>
        <p:spPr>
          <a:xfrm>
            <a:off x="4395787" y="7361237"/>
            <a:ext cx="1266825" cy="161925"/>
          </a:xfrm>
        </p:spPr>
        <p:txBody>
          <a:bodyPr/>
          <a:lstStyle>
            <a:lvl1pPr>
              <a:defRPr/>
            </a:lvl1pPr>
          </a:lstStyle>
          <a:p>
            <a:pPr>
              <a:defRPr/>
            </a:pPr>
            <a:r>
              <a:rPr dirty="0"/>
              <a:t>(</a:t>
            </a:r>
            <a:r>
              <a:rPr u="sng" dirty="0">
                <a:solidFill>
                  <a:srgbClr val="996633"/>
                </a:solidFill>
              </a:rPr>
              <a:t>Xu.Liu-1@nasa.gov</a:t>
            </a:r>
            <a:r>
              <a:rPr u="sng" spc="-55" dirty="0">
                <a:solidFill>
                  <a:srgbClr val="996633"/>
                </a:solidFill>
              </a:rPr>
              <a:t> </a:t>
            </a:r>
            <a:r>
              <a:rPr spc="5" dirty="0"/>
              <a:t>)</a:t>
            </a:r>
          </a:p>
        </p:txBody>
      </p:sp>
      <p:sp>
        <p:nvSpPr>
          <p:cNvPr id="4" name="Holder 5">
            <a:extLst>
              <a:ext uri="{FF2B5EF4-FFF2-40B4-BE49-F238E27FC236}">
                <a16:creationId xmlns:a16="http://schemas.microsoft.com/office/drawing/2014/main" id="{00EDCBDA-E2F4-BA46-AFD9-D67ED02EB658}"/>
              </a:ext>
            </a:extLst>
          </p:cNvPr>
          <p:cNvSpPr>
            <a:spLocks noGrp="1"/>
          </p:cNvSpPr>
          <p:nvPr>
            <p:ph type="dt" sz="half" idx="11"/>
          </p:nvPr>
        </p:nvSpPr>
        <p:spPr>
          <a:xfrm>
            <a:off x="485825" y="7328693"/>
            <a:ext cx="2312987" cy="388937"/>
          </a:xfrm>
        </p:spPr>
        <p:txBody>
          <a:bodyPr/>
          <a:lstStyle>
            <a:lvl1pPr>
              <a:defRPr/>
            </a:lvl1pPr>
          </a:lstStyle>
          <a:p>
            <a:pPr>
              <a:defRPr/>
            </a:pPr>
            <a:fld id="{AA542287-B879-6F43-A736-FED940F3592F}" type="datetime1">
              <a:rPr lang="en-US" smtClean="0"/>
              <a:t>12/6/21</a:t>
            </a:fld>
            <a:endParaRPr lang="en-US"/>
          </a:p>
        </p:txBody>
      </p:sp>
      <p:sp>
        <p:nvSpPr>
          <p:cNvPr id="5" name="Holder 6">
            <a:extLst>
              <a:ext uri="{FF2B5EF4-FFF2-40B4-BE49-F238E27FC236}">
                <a16:creationId xmlns:a16="http://schemas.microsoft.com/office/drawing/2014/main" id="{62F9AF6C-91FA-0F46-9D00-009416A5F288}"/>
              </a:ext>
            </a:extLst>
          </p:cNvPr>
          <p:cNvSpPr>
            <a:spLocks noGrp="1"/>
          </p:cNvSpPr>
          <p:nvPr>
            <p:ph type="sldNum" sz="quarter" idx="12"/>
          </p:nvPr>
        </p:nvSpPr>
        <p:spPr/>
        <p:txBody>
          <a:bodyPr/>
          <a:lstStyle>
            <a:lvl1pPr>
              <a:defRPr/>
            </a:lvl1pPr>
          </a:lstStyle>
          <a:p>
            <a:pPr>
              <a:defRPr/>
            </a:pPr>
            <a:fld id="{9E251DCC-2C3E-7447-8DB3-DD8121BEF928}" type="slidenum">
              <a:rPr/>
              <a:pPr>
                <a:defRPr/>
              </a:pPr>
              <a:t>‹#›</a:t>
            </a:fld>
            <a:endParaRPr/>
          </a:p>
        </p:txBody>
      </p:sp>
    </p:spTree>
    <p:extLst>
      <p:ext uri="{BB962C8B-B14F-4D97-AF65-F5344CB8AC3E}">
        <p14:creationId xmlns:p14="http://schemas.microsoft.com/office/powerpoint/2010/main" val="131324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5D7B1507-0C2B-3E4F-877D-20C7E2F3114F}"/>
              </a:ext>
            </a:extLst>
          </p:cNvPr>
          <p:cNvSpPr>
            <a:spLocks noGrp="1"/>
          </p:cNvSpPr>
          <p:nvPr>
            <p:ph type="ftr" sz="quarter" idx="10"/>
          </p:nvPr>
        </p:nvSpPr>
        <p:spPr>
          <a:xfrm>
            <a:off x="4395787" y="7368251"/>
            <a:ext cx="1266825" cy="161925"/>
          </a:xfrm>
        </p:spPr>
        <p:txBody>
          <a:bodyPr/>
          <a:lstStyle>
            <a:lvl1pPr>
              <a:defRPr/>
            </a:lvl1pPr>
          </a:lstStyle>
          <a:p>
            <a:pPr>
              <a:defRPr/>
            </a:pPr>
            <a:r>
              <a:rPr dirty="0"/>
              <a:t>(</a:t>
            </a:r>
            <a:r>
              <a:rPr u="sng" dirty="0">
                <a:solidFill>
                  <a:srgbClr val="996633"/>
                </a:solidFill>
              </a:rPr>
              <a:t>Xu.Liu-1@nasa.gov</a:t>
            </a:r>
            <a:r>
              <a:rPr u="sng" spc="-55" dirty="0">
                <a:solidFill>
                  <a:srgbClr val="996633"/>
                </a:solidFill>
              </a:rPr>
              <a:t> </a:t>
            </a:r>
            <a:r>
              <a:rPr spc="5" dirty="0"/>
              <a:t>)</a:t>
            </a:r>
          </a:p>
        </p:txBody>
      </p:sp>
      <p:sp>
        <p:nvSpPr>
          <p:cNvPr id="3" name="Holder 5">
            <a:extLst>
              <a:ext uri="{FF2B5EF4-FFF2-40B4-BE49-F238E27FC236}">
                <a16:creationId xmlns:a16="http://schemas.microsoft.com/office/drawing/2014/main" id="{C2AF73DF-7BD9-3941-90E4-939BBA24F292}"/>
              </a:ext>
            </a:extLst>
          </p:cNvPr>
          <p:cNvSpPr>
            <a:spLocks noGrp="1"/>
          </p:cNvSpPr>
          <p:nvPr>
            <p:ph type="dt" sz="half" idx="11"/>
          </p:nvPr>
        </p:nvSpPr>
        <p:spPr>
          <a:xfrm>
            <a:off x="503236" y="7335707"/>
            <a:ext cx="2312987" cy="388937"/>
          </a:xfrm>
        </p:spPr>
        <p:txBody>
          <a:bodyPr/>
          <a:lstStyle>
            <a:lvl1pPr>
              <a:defRPr/>
            </a:lvl1pPr>
          </a:lstStyle>
          <a:p>
            <a:pPr>
              <a:defRPr/>
            </a:pPr>
            <a:fld id="{AEAA585D-3304-6D41-A321-5A6D026C7BDF}" type="datetime1">
              <a:rPr lang="en-US" smtClean="0"/>
              <a:t>12/6/21</a:t>
            </a:fld>
            <a:endParaRPr lang="en-US"/>
          </a:p>
        </p:txBody>
      </p:sp>
      <p:sp>
        <p:nvSpPr>
          <p:cNvPr id="4" name="Holder 6">
            <a:extLst>
              <a:ext uri="{FF2B5EF4-FFF2-40B4-BE49-F238E27FC236}">
                <a16:creationId xmlns:a16="http://schemas.microsoft.com/office/drawing/2014/main" id="{BC8B5E06-0860-D243-B449-7218877412C8}"/>
              </a:ext>
            </a:extLst>
          </p:cNvPr>
          <p:cNvSpPr>
            <a:spLocks noGrp="1"/>
          </p:cNvSpPr>
          <p:nvPr>
            <p:ph type="sldNum" sz="quarter" idx="12"/>
          </p:nvPr>
        </p:nvSpPr>
        <p:spPr/>
        <p:txBody>
          <a:bodyPr/>
          <a:lstStyle>
            <a:lvl1pPr>
              <a:defRPr/>
            </a:lvl1pPr>
          </a:lstStyle>
          <a:p>
            <a:pPr>
              <a:defRPr/>
            </a:pPr>
            <a:fld id="{5EF7FFC9-0FCD-E249-B305-D7564B952327}" type="slidenum">
              <a:rPr/>
              <a:pPr>
                <a:defRPr/>
              </a:pPr>
              <a:t>‹#›</a:t>
            </a:fld>
            <a:endParaRPr/>
          </a:p>
        </p:txBody>
      </p:sp>
    </p:spTree>
    <p:extLst>
      <p:ext uri="{BB962C8B-B14F-4D97-AF65-F5344CB8AC3E}">
        <p14:creationId xmlns:p14="http://schemas.microsoft.com/office/powerpoint/2010/main" val="4233074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bk object 18">
            <a:extLst>
              <a:ext uri="{FF2B5EF4-FFF2-40B4-BE49-F238E27FC236}">
                <a16:creationId xmlns:a16="http://schemas.microsoft.com/office/drawing/2014/main" id="{6B42BAA8-017E-7549-B489-74EAFD198CBD}"/>
              </a:ext>
            </a:extLst>
          </p:cNvPr>
          <p:cNvSpPr>
            <a:spLocks/>
          </p:cNvSpPr>
          <p:nvPr/>
        </p:nvSpPr>
        <p:spPr bwMode="auto">
          <a:xfrm>
            <a:off x="593725" y="1230313"/>
            <a:ext cx="9099550" cy="84137"/>
          </a:xfrm>
          <a:custGeom>
            <a:avLst/>
            <a:gdLst>
              <a:gd name="T0" fmla="*/ 0 w 9100820"/>
              <a:gd name="T1" fmla="*/ 0 h 84455"/>
              <a:gd name="T2" fmla="*/ 9100315 w 9100820"/>
              <a:gd name="T3" fmla="*/ 0 h 84455"/>
              <a:gd name="T4" fmla="*/ 9100315 w 9100820"/>
              <a:gd name="T5" fmla="*/ 83887 h 84455"/>
              <a:gd name="T6" fmla="*/ 0 w 9100820"/>
              <a:gd name="T7" fmla="*/ 83887 h 84455"/>
              <a:gd name="T8" fmla="*/ 0 w 9100820"/>
              <a:gd name="T9" fmla="*/ 0 h 84455"/>
            </a:gdLst>
            <a:ahLst/>
            <a:cxnLst>
              <a:cxn ang="0">
                <a:pos x="T0" y="T1"/>
              </a:cxn>
              <a:cxn ang="0">
                <a:pos x="T2" y="T3"/>
              </a:cxn>
              <a:cxn ang="0">
                <a:pos x="T4" y="T5"/>
              </a:cxn>
              <a:cxn ang="0">
                <a:pos x="T6" y="T7"/>
              </a:cxn>
              <a:cxn ang="0">
                <a:pos x="T8" y="T9"/>
              </a:cxn>
            </a:cxnLst>
            <a:rect l="0" t="0" r="r" b="b"/>
            <a:pathLst>
              <a:path w="9100820" h="84455">
                <a:moveTo>
                  <a:pt x="0" y="0"/>
                </a:moveTo>
                <a:lnTo>
                  <a:pt x="9100315" y="0"/>
                </a:lnTo>
                <a:lnTo>
                  <a:pt x="9100315" y="83887"/>
                </a:lnTo>
                <a:lnTo>
                  <a:pt x="0" y="8388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29" name="bk object 19">
            <a:extLst>
              <a:ext uri="{FF2B5EF4-FFF2-40B4-BE49-F238E27FC236}">
                <a16:creationId xmlns:a16="http://schemas.microsoft.com/office/drawing/2014/main" id="{7D79AC11-A810-3B4A-819D-1998A2A8D6A1}"/>
              </a:ext>
            </a:extLst>
          </p:cNvPr>
          <p:cNvSpPr>
            <a:spLocks noChangeArrowheads="1"/>
          </p:cNvSpPr>
          <p:nvPr/>
        </p:nvSpPr>
        <p:spPr bwMode="auto">
          <a:xfrm>
            <a:off x="482600" y="368300"/>
            <a:ext cx="736600" cy="60960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1031" name="Holder 2">
            <a:extLst>
              <a:ext uri="{FF2B5EF4-FFF2-40B4-BE49-F238E27FC236}">
                <a16:creationId xmlns:a16="http://schemas.microsoft.com/office/drawing/2014/main" id="{4361A68E-CBAF-724E-8C7F-83329B6FD77C}"/>
              </a:ext>
            </a:extLst>
          </p:cNvPr>
          <p:cNvSpPr>
            <a:spLocks noGrp="1" noChangeArrowheads="1"/>
          </p:cNvSpPr>
          <p:nvPr>
            <p:ph type="title"/>
          </p:nvPr>
        </p:nvSpPr>
        <p:spPr bwMode="auto">
          <a:xfrm>
            <a:off x="434975" y="188913"/>
            <a:ext cx="9188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dirty="0"/>
          </a:p>
        </p:txBody>
      </p:sp>
      <p:sp>
        <p:nvSpPr>
          <p:cNvPr id="1032" name="Holder 3">
            <a:extLst>
              <a:ext uri="{FF2B5EF4-FFF2-40B4-BE49-F238E27FC236}">
                <a16:creationId xmlns:a16="http://schemas.microsoft.com/office/drawing/2014/main" id="{63147D01-75FF-7946-B87F-6321064E298A}"/>
              </a:ext>
            </a:extLst>
          </p:cNvPr>
          <p:cNvSpPr>
            <a:spLocks noGrp="1" noChangeArrowheads="1"/>
          </p:cNvSpPr>
          <p:nvPr>
            <p:ph type="body" idx="1"/>
          </p:nvPr>
        </p:nvSpPr>
        <p:spPr bwMode="auto">
          <a:xfrm>
            <a:off x="639763" y="1536700"/>
            <a:ext cx="8778875"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C86092BA-5E6D-9C46-8A94-90531EB6A465}"/>
              </a:ext>
            </a:extLst>
          </p:cNvPr>
          <p:cNvSpPr>
            <a:spLocks noGrp="1"/>
          </p:cNvSpPr>
          <p:nvPr>
            <p:ph type="ftr" sz="quarter" idx="5"/>
          </p:nvPr>
        </p:nvSpPr>
        <p:spPr>
          <a:xfrm>
            <a:off x="4395787" y="7502524"/>
            <a:ext cx="1266825" cy="161925"/>
          </a:xfrm>
          <a:prstGeom prst="rect">
            <a:avLst/>
          </a:prstGeom>
        </p:spPr>
        <p:txBody>
          <a:bodyPr wrap="square" lIns="0" tIns="0" rIns="0" bIns="0">
            <a:spAutoFit/>
          </a:bodyPr>
          <a:lstStyle>
            <a:lvl1pPr marL="12700" eaLnBrk="1" fontAlgn="auto" hangingPunct="1">
              <a:spcBef>
                <a:spcPts val="25"/>
              </a:spcBef>
              <a:spcAft>
                <a:spcPts val="0"/>
              </a:spcAft>
              <a:defRPr sz="950" b="1" i="0" u="none" dirty="0">
                <a:solidFill>
                  <a:srgbClr val="0000CC"/>
                </a:solidFill>
                <a:latin typeface="Arial"/>
                <a:cs typeface="Arial"/>
              </a:defRPr>
            </a:lvl1pPr>
          </a:lstStyle>
          <a:p>
            <a:pPr>
              <a:defRPr/>
            </a:pPr>
            <a:r>
              <a:rPr dirty="0"/>
              <a:t>(</a:t>
            </a:r>
            <a:r>
              <a:rPr u="sng" dirty="0">
                <a:solidFill>
                  <a:srgbClr val="996633"/>
                </a:solidFill>
              </a:rPr>
              <a:t>Xu.Liu-1@nasa.gov</a:t>
            </a:r>
            <a:r>
              <a:rPr u="sng" spc="-55" dirty="0">
                <a:solidFill>
                  <a:srgbClr val="996633"/>
                </a:solidFill>
              </a:rPr>
              <a:t> </a:t>
            </a:r>
            <a:r>
              <a:rPr spc="5" dirty="0"/>
              <a:t>)</a:t>
            </a:r>
          </a:p>
        </p:txBody>
      </p:sp>
      <p:sp>
        <p:nvSpPr>
          <p:cNvPr id="5" name="Holder 5">
            <a:extLst>
              <a:ext uri="{FF2B5EF4-FFF2-40B4-BE49-F238E27FC236}">
                <a16:creationId xmlns:a16="http://schemas.microsoft.com/office/drawing/2014/main" id="{5E95A598-88AE-AB48-9B8E-001BDD63A502}"/>
              </a:ext>
            </a:extLst>
          </p:cNvPr>
          <p:cNvSpPr>
            <a:spLocks noGrp="1"/>
          </p:cNvSpPr>
          <p:nvPr>
            <p:ph type="dt" sz="half" idx="6"/>
          </p:nvPr>
        </p:nvSpPr>
        <p:spPr>
          <a:xfrm>
            <a:off x="482601" y="7480643"/>
            <a:ext cx="1879600" cy="276999"/>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defRPr>
            </a:lvl1pPr>
          </a:lstStyle>
          <a:p>
            <a:pPr>
              <a:defRPr/>
            </a:pPr>
            <a:fld id="{D3E72D73-2C9C-034C-97FE-2AF369560269}" type="datetime1">
              <a:rPr lang="en-US" smtClean="0"/>
              <a:t>12/6/21</a:t>
            </a:fld>
            <a:endParaRPr lang="en-US"/>
          </a:p>
        </p:txBody>
      </p:sp>
      <p:sp>
        <p:nvSpPr>
          <p:cNvPr id="6" name="Holder 6">
            <a:extLst>
              <a:ext uri="{FF2B5EF4-FFF2-40B4-BE49-F238E27FC236}">
                <a16:creationId xmlns:a16="http://schemas.microsoft.com/office/drawing/2014/main" id="{8C27FAE7-2C5F-5841-A1A6-E8A3E4B9BC25}"/>
              </a:ext>
            </a:extLst>
          </p:cNvPr>
          <p:cNvSpPr>
            <a:spLocks noGrp="1"/>
          </p:cNvSpPr>
          <p:nvPr>
            <p:ph type="sldNum" sz="quarter" idx="7"/>
          </p:nvPr>
        </p:nvSpPr>
        <p:spPr>
          <a:xfrm>
            <a:off x="9551430" y="7349438"/>
            <a:ext cx="127000" cy="177800"/>
          </a:xfrm>
          <a:prstGeom prst="rect">
            <a:avLst/>
          </a:prstGeom>
        </p:spPr>
        <p:txBody>
          <a:bodyPr wrap="square" lIns="0" tIns="0" rIns="0" bIns="0">
            <a:spAutoFit/>
          </a:bodyPr>
          <a:lstStyle>
            <a:lvl1pPr marL="25400" eaLnBrk="1" fontAlgn="auto" hangingPunct="1">
              <a:spcBef>
                <a:spcPts val="15"/>
              </a:spcBef>
              <a:spcAft>
                <a:spcPts val="0"/>
              </a:spcAft>
              <a:defRPr sz="1050" b="1" i="0" spc="5" dirty="0">
                <a:solidFill>
                  <a:schemeClr val="tx1"/>
                </a:solidFill>
                <a:latin typeface="Arial"/>
                <a:cs typeface="Arial"/>
              </a:defRPr>
            </a:lvl1pPr>
          </a:lstStyle>
          <a:p>
            <a:pPr>
              <a:defRPr/>
            </a:pPr>
            <a:fld id="{0E49DD09-CC96-7D49-B0F8-D6AD98119069}"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Xu.Liu-1@nasa.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null)"/><Relationship Id="rId3" Type="http://schemas.openxmlformats.org/officeDocument/2006/relationships/image" Target="../media/image13.(null)"/><Relationship Id="rId7" Type="http://schemas.openxmlformats.org/officeDocument/2006/relationships/image" Target="../media/image13.png"/><Relationship Id="rId12" Type="http://schemas.openxmlformats.org/officeDocument/2006/relationships/image" Target="../media/image16.(null)"/><Relationship Id="rId2" Type="http://schemas.openxmlformats.org/officeDocument/2006/relationships/image" Target="../media/image12.(null)"/><Relationship Id="rId16" Type="http://schemas.openxmlformats.org/officeDocument/2006/relationships/image" Target="../media/image22.png"/><Relationship Id="rId1" Type="http://schemas.openxmlformats.org/officeDocument/2006/relationships/slideLayout" Target="../slideLayouts/slideLayout2.xml"/><Relationship Id="rId11" Type="http://schemas.openxmlformats.org/officeDocument/2006/relationships/image" Target="../media/image15.(nul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4.(null)"/><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EF92DE3-422A-D145-93FD-56B4A7F9EDDB}"/>
              </a:ext>
            </a:extLst>
          </p:cNvPr>
          <p:cNvSpPr txBox="1">
            <a:spLocks noGrp="1"/>
          </p:cNvSpPr>
          <p:nvPr>
            <p:ph type="title"/>
          </p:nvPr>
        </p:nvSpPr>
        <p:spPr>
          <a:xfrm>
            <a:off x="1143000" y="1801872"/>
            <a:ext cx="8153400" cy="1292662"/>
          </a:xfrm>
        </p:spPr>
        <p:txBody>
          <a:bodyPr/>
          <a:lstStyle/>
          <a:p>
            <a:pPr marL="7938" indent="-7938" eaLnBrk="1" hangingPunct="1"/>
            <a:r>
              <a:rPr lang="en-US" sz="2800" dirty="0"/>
              <a:t>Deriving Climate Change Signal from Hyperspectral Sounders Using Spectral Fingerprinting Method</a:t>
            </a:r>
            <a:endParaRPr lang="en-US" altLang="en-US" sz="2800" dirty="0">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A03B4A2A-2170-E64B-A83B-B3FEA8E4D1AF}"/>
              </a:ext>
            </a:extLst>
          </p:cNvPr>
          <p:cNvSpPr txBox="1"/>
          <p:nvPr/>
        </p:nvSpPr>
        <p:spPr>
          <a:xfrm>
            <a:off x="838200" y="3505200"/>
            <a:ext cx="8763000" cy="2954655"/>
          </a:xfrm>
          <a:prstGeom prst="rect">
            <a:avLst/>
          </a:prstGeom>
        </p:spPr>
        <p:txBody>
          <a:bodyPr wrap="square" lIns="0" tIns="0" rIns="0" bIns="0">
            <a:spAutoFit/>
          </a:bodyPr>
          <a:lstStyle/>
          <a:p>
            <a:pPr algn="ctr" eaLnBrk="1" fontAlgn="auto" hangingPunct="1">
              <a:spcBef>
                <a:spcPts val="0"/>
              </a:spcBef>
              <a:spcAft>
                <a:spcPts val="0"/>
              </a:spcAft>
              <a:defRPr/>
            </a:pPr>
            <a:endParaRPr lang="en-US" sz="1900" spc="15" dirty="0">
              <a:latin typeface="Arial"/>
              <a:cs typeface="Arial"/>
            </a:endParaRPr>
          </a:p>
          <a:p>
            <a:pPr algn="ctr" eaLnBrk="1" fontAlgn="auto" hangingPunct="1">
              <a:spcBef>
                <a:spcPts val="0"/>
              </a:spcBef>
              <a:spcAft>
                <a:spcPts val="0"/>
              </a:spcAft>
              <a:defRPr/>
            </a:pPr>
            <a:r>
              <a:rPr sz="1900" spc="15" dirty="0">
                <a:latin typeface="Arial"/>
                <a:cs typeface="Arial"/>
              </a:rPr>
              <a:t>Xu</a:t>
            </a:r>
            <a:r>
              <a:rPr sz="1900" spc="-100" dirty="0">
                <a:latin typeface="Arial"/>
                <a:cs typeface="Arial"/>
              </a:rPr>
              <a:t> </a:t>
            </a:r>
            <a:r>
              <a:rPr sz="1900" spc="10" dirty="0">
                <a:latin typeface="Arial"/>
                <a:cs typeface="Arial"/>
              </a:rPr>
              <a:t>Liu</a:t>
            </a:r>
            <a:endParaRPr lang="en-US" sz="1900" spc="10" dirty="0">
              <a:latin typeface="Arial"/>
              <a:cs typeface="Arial"/>
            </a:endParaRPr>
          </a:p>
          <a:p>
            <a:pPr algn="ctr" eaLnBrk="1" fontAlgn="auto" hangingPunct="1">
              <a:spcBef>
                <a:spcPts val="0"/>
              </a:spcBef>
              <a:spcAft>
                <a:spcPts val="0"/>
              </a:spcAft>
              <a:defRPr/>
            </a:pPr>
            <a:r>
              <a:rPr lang="en-US" sz="1700" spc="15" dirty="0">
                <a:latin typeface="Arial"/>
                <a:cs typeface="Arial"/>
              </a:rPr>
              <a:t>NASA </a:t>
            </a:r>
            <a:r>
              <a:rPr lang="en-US" sz="1700" spc="10" dirty="0">
                <a:latin typeface="Arial"/>
                <a:cs typeface="Arial"/>
              </a:rPr>
              <a:t>Langley Research</a:t>
            </a:r>
            <a:r>
              <a:rPr lang="en-US" sz="1700" spc="-135" dirty="0">
                <a:latin typeface="Arial"/>
                <a:cs typeface="Arial"/>
              </a:rPr>
              <a:t> </a:t>
            </a:r>
            <a:r>
              <a:rPr lang="en-US" sz="1700" spc="10" dirty="0">
                <a:latin typeface="Arial"/>
                <a:cs typeface="Arial"/>
              </a:rPr>
              <a:t>Center, Hampton, VA, USA</a:t>
            </a:r>
          </a:p>
          <a:p>
            <a:pPr algn="ctr" eaLnBrk="1" fontAlgn="auto" hangingPunct="1">
              <a:spcBef>
                <a:spcPts val="0"/>
              </a:spcBef>
              <a:spcAft>
                <a:spcPts val="0"/>
              </a:spcAft>
              <a:defRPr/>
            </a:pPr>
            <a:r>
              <a:rPr lang="en-US" sz="1700" spc="10" dirty="0">
                <a:latin typeface="Arial"/>
                <a:cs typeface="Arial"/>
                <a:hlinkClick r:id="rId2"/>
              </a:rPr>
              <a:t>Xu.Liu-1@nasa.gov</a:t>
            </a:r>
            <a:endParaRPr lang="en-US" sz="1700" spc="10" dirty="0">
              <a:latin typeface="Arial"/>
              <a:cs typeface="Arial"/>
            </a:endParaRPr>
          </a:p>
          <a:p>
            <a:pPr algn="ctr" eaLnBrk="1" fontAlgn="auto" hangingPunct="1">
              <a:spcBef>
                <a:spcPts val="0"/>
              </a:spcBef>
              <a:spcAft>
                <a:spcPts val="0"/>
              </a:spcAft>
              <a:defRPr/>
            </a:pPr>
            <a:endParaRPr lang="en-US" sz="1700" spc="10" dirty="0">
              <a:latin typeface="Arial"/>
              <a:cs typeface="Arial"/>
            </a:endParaRPr>
          </a:p>
          <a:p>
            <a:pPr algn="ctr" eaLnBrk="1" fontAlgn="auto" hangingPunct="1">
              <a:spcBef>
                <a:spcPts val="0"/>
              </a:spcBef>
              <a:spcAft>
                <a:spcPts val="0"/>
              </a:spcAft>
              <a:defRPr/>
            </a:pPr>
            <a:endParaRPr lang="en-US" sz="1700" spc="10" dirty="0">
              <a:latin typeface="Arial"/>
              <a:cs typeface="Arial"/>
            </a:endParaRPr>
          </a:p>
          <a:p>
            <a:pPr algn="ctr" eaLnBrk="1" fontAlgn="auto" hangingPunct="1">
              <a:spcBef>
                <a:spcPts val="0"/>
              </a:spcBef>
              <a:spcAft>
                <a:spcPts val="0"/>
              </a:spcAft>
              <a:defRPr/>
            </a:pPr>
            <a:r>
              <a:rPr lang="en-US" sz="1700" spc="10" dirty="0">
                <a:latin typeface="Arial"/>
                <a:cs typeface="Arial"/>
              </a:rPr>
              <a:t>Acknowledgements</a:t>
            </a:r>
          </a:p>
          <a:p>
            <a:pPr algn="ctr" eaLnBrk="1" fontAlgn="auto" hangingPunct="1">
              <a:spcBef>
                <a:spcPts val="0"/>
              </a:spcBef>
              <a:spcAft>
                <a:spcPts val="0"/>
              </a:spcAft>
              <a:defRPr/>
            </a:pPr>
            <a:endParaRPr lang="en-US" sz="1700" spc="10" dirty="0">
              <a:latin typeface="Arial"/>
              <a:cs typeface="Arial"/>
            </a:endParaRPr>
          </a:p>
          <a:p>
            <a:pPr algn="ctr" eaLnBrk="1" fontAlgn="auto" hangingPunct="1">
              <a:spcBef>
                <a:spcPts val="0"/>
              </a:spcBef>
              <a:spcAft>
                <a:spcPts val="0"/>
              </a:spcAft>
              <a:defRPr/>
            </a:pPr>
            <a:r>
              <a:rPr lang="en-US" spc="10" dirty="0">
                <a:latin typeface="Arial"/>
                <a:cs typeface="Arial"/>
              </a:rPr>
              <a:t>W. Wu, Q. Yang, A. X. </a:t>
            </a:r>
            <a:r>
              <a:rPr lang="en-US" spc="10" dirty="0" err="1">
                <a:latin typeface="Arial"/>
                <a:cs typeface="Arial"/>
              </a:rPr>
              <a:t>Xiong</a:t>
            </a:r>
            <a:r>
              <a:rPr lang="en-US" spc="10" dirty="0">
                <a:latin typeface="Arial"/>
                <a:cs typeface="Arial"/>
              </a:rPr>
              <a:t>, </a:t>
            </a:r>
            <a:r>
              <a:rPr lang="en-US" spc="10" dirty="0" err="1">
                <a:latin typeface="Arial"/>
                <a:cs typeface="Arial"/>
              </a:rPr>
              <a:t>Larar</a:t>
            </a:r>
            <a:r>
              <a:rPr lang="en-US" spc="10" dirty="0">
                <a:latin typeface="Arial"/>
                <a:cs typeface="Arial"/>
              </a:rPr>
              <a:t>, D. Zhou, NASA</a:t>
            </a:r>
            <a:r>
              <a:rPr lang="en-US" sz="1700" spc="10" dirty="0">
                <a:latin typeface="Arial"/>
                <a:cs typeface="Arial"/>
              </a:rPr>
              <a:t> Sounder SIPS, NOAA NUCAPS Team, NASA NAS and NCCS, NASA DACC, NASA Science of Terra, Aqua, and Suomi NPP Program</a:t>
            </a:r>
          </a:p>
        </p:txBody>
      </p:sp>
    </p:spTree>
    <p:extLst>
      <p:ext uri="{BB962C8B-B14F-4D97-AF65-F5344CB8AC3E}">
        <p14:creationId xmlns:p14="http://schemas.microsoft.com/office/powerpoint/2010/main" val="4206032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71600" y="294697"/>
            <a:ext cx="7902708" cy="800219"/>
          </a:xfrm>
          <a:prstGeom prst="rect">
            <a:avLst/>
          </a:prstGeom>
        </p:spPr>
        <p:txBody>
          <a:bodyPr vert="horz" wrap="square" lIns="0" tIns="0" rIns="0" bIns="0" rtlCol="0">
            <a:spAutoFit/>
          </a:bodyPr>
          <a:lstStyle/>
          <a:p>
            <a:pPr marL="12700">
              <a:lnSpc>
                <a:spcPct val="100000"/>
              </a:lnSpc>
            </a:pPr>
            <a:r>
              <a:rPr lang="en-US" sz="2600" spc="-5" dirty="0"/>
              <a:t>PCRTM Spectral Fingerprinting Results on </a:t>
            </a:r>
            <a:r>
              <a:rPr lang="en-US" sz="2600" spc="-5" dirty="0" err="1"/>
              <a:t>Overlanpping</a:t>
            </a:r>
            <a:r>
              <a:rPr lang="en-US" sz="2600" spc="-5" dirty="0"/>
              <a:t> AIRS and </a:t>
            </a:r>
            <a:r>
              <a:rPr lang="en-US" sz="2600" spc="-5" dirty="0" err="1"/>
              <a:t>CrIS</a:t>
            </a:r>
            <a:r>
              <a:rPr lang="en-US" sz="2600" spc="-5" dirty="0"/>
              <a:t> Data</a:t>
            </a:r>
            <a:endParaRPr sz="2600" dirty="0"/>
          </a:p>
        </p:txBody>
      </p:sp>
      <p:sp>
        <p:nvSpPr>
          <p:cNvPr id="4" name="object 4"/>
          <p:cNvSpPr txBox="1"/>
          <p:nvPr/>
        </p:nvSpPr>
        <p:spPr>
          <a:xfrm>
            <a:off x="685800" y="1299632"/>
            <a:ext cx="9144000" cy="1354217"/>
          </a:xfrm>
          <a:prstGeom prst="rect">
            <a:avLst/>
          </a:prstGeom>
        </p:spPr>
        <p:txBody>
          <a:bodyPr vert="horz" wrap="square" lIns="0" tIns="0" rIns="0" bIns="0" rtlCol="0">
            <a:spAutoFit/>
          </a:bodyPr>
          <a:lstStyle/>
          <a:p>
            <a:pPr marL="387985" indent="-342900">
              <a:spcBef>
                <a:spcPts val="25"/>
              </a:spcBef>
              <a:buFont typeface="Arial" panose="020B0604020202020204" pitchFamily="34" charset="0"/>
              <a:buChar char="•"/>
              <a:tabLst>
                <a:tab pos="804545" algn="l"/>
                <a:tab pos="805180" algn="l"/>
              </a:tabLst>
            </a:pPr>
            <a:r>
              <a:rPr lang="en-US" dirty="0"/>
              <a:t>Comparison between the temperature anomalies at different altitudes derived from the monthly mean AIRS spectral anomalies observed over tropical ocean regions from January 2013 to December 2018 and the corresponding values from the </a:t>
            </a:r>
            <a:r>
              <a:rPr lang="en-US" dirty="0" err="1"/>
              <a:t>CrIS</a:t>
            </a:r>
            <a:r>
              <a:rPr lang="en-US" dirty="0"/>
              <a:t> monthly mean spectral anomalies.</a:t>
            </a:r>
            <a:endParaRPr lang="en-US" sz="1600" spc="10" dirty="0">
              <a:latin typeface="Arial"/>
              <a:cs typeface="Arial"/>
            </a:endParaRPr>
          </a:p>
          <a:p>
            <a:pPr marL="845185" lvl="1" indent="-342900">
              <a:spcBef>
                <a:spcPts val="25"/>
              </a:spcBef>
              <a:buFont typeface="Heiti SC Medium" pitchFamily="2" charset="-128"/>
              <a:buChar char="－"/>
              <a:tabLst>
                <a:tab pos="804545" algn="l"/>
                <a:tab pos="805180" algn="l"/>
              </a:tabLst>
            </a:pPr>
            <a:endParaRPr lang="en-US" sz="1600" spc="10" dirty="0">
              <a:latin typeface="Arial"/>
              <a:cs typeface="Arial"/>
            </a:endParaRPr>
          </a:p>
        </p:txBody>
      </p:sp>
      <p:pic>
        <p:nvPicPr>
          <p:cNvPr id="7" name="Picture 6">
            <a:extLst>
              <a:ext uri="{FF2B5EF4-FFF2-40B4-BE49-F238E27FC236}">
                <a16:creationId xmlns:a16="http://schemas.microsoft.com/office/drawing/2014/main" id="{5210AC9F-D02D-2440-9ACB-5E1D0C42B498}"/>
              </a:ext>
            </a:extLst>
          </p:cNvPr>
          <p:cNvPicPr/>
          <p:nvPr/>
        </p:nvPicPr>
        <p:blipFill rotWithShape="1">
          <a:blip r:embed="rId2"/>
          <a:srcRect t="6878" b="5854"/>
          <a:stretch/>
        </p:blipFill>
        <p:spPr bwMode="auto">
          <a:xfrm>
            <a:off x="829476" y="2438400"/>
            <a:ext cx="4439920" cy="454914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A4540D29-3442-7844-8B10-FBC42925456B}"/>
              </a:ext>
            </a:extLst>
          </p:cNvPr>
          <p:cNvPicPr/>
          <p:nvPr/>
        </p:nvPicPr>
        <p:blipFill rotWithShape="1">
          <a:blip r:embed="rId3"/>
          <a:srcRect t="6710" b="5852"/>
          <a:stretch/>
        </p:blipFill>
        <p:spPr bwMode="auto">
          <a:xfrm>
            <a:off x="5080000" y="3275710"/>
            <a:ext cx="4216400" cy="375901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90D9949-3DDA-FF4A-BFE8-EB8CD6BA08C3}"/>
              </a:ext>
            </a:extLst>
          </p:cNvPr>
          <p:cNvPicPr/>
          <p:nvPr/>
        </p:nvPicPr>
        <p:blipFill>
          <a:blip r:embed="rId4"/>
          <a:stretch>
            <a:fillRect/>
          </a:stretch>
        </p:blipFill>
        <p:spPr>
          <a:xfrm>
            <a:off x="4932680" y="2116651"/>
            <a:ext cx="4439920" cy="1159059"/>
          </a:xfrm>
          <a:prstGeom prst="rect">
            <a:avLst/>
          </a:prstGeom>
        </p:spPr>
      </p:pic>
    </p:spTree>
    <p:extLst>
      <p:ext uri="{BB962C8B-B14F-4D97-AF65-F5344CB8AC3E}">
        <p14:creationId xmlns:p14="http://schemas.microsoft.com/office/powerpoint/2010/main" val="3582047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8C0E45-BAF0-5840-B272-729356716E45}"/>
              </a:ext>
            </a:extLst>
          </p:cNvPr>
          <p:cNvPicPr>
            <a:picLocks noChangeAspect="1"/>
          </p:cNvPicPr>
          <p:nvPr/>
        </p:nvPicPr>
        <p:blipFill>
          <a:blip r:embed="rId2"/>
          <a:stretch>
            <a:fillRect/>
          </a:stretch>
        </p:blipFill>
        <p:spPr>
          <a:xfrm>
            <a:off x="426388" y="4916569"/>
            <a:ext cx="10058400" cy="1815418"/>
          </a:xfrm>
          <a:prstGeom prst="rect">
            <a:avLst/>
          </a:prstGeom>
        </p:spPr>
      </p:pic>
      <p:pic>
        <p:nvPicPr>
          <p:cNvPr id="3" name="Picture 2">
            <a:extLst>
              <a:ext uri="{FF2B5EF4-FFF2-40B4-BE49-F238E27FC236}">
                <a16:creationId xmlns:a16="http://schemas.microsoft.com/office/drawing/2014/main" id="{43F38F96-B9DA-8949-98B8-72C8098150FF}"/>
              </a:ext>
            </a:extLst>
          </p:cNvPr>
          <p:cNvPicPr>
            <a:picLocks noChangeAspect="1"/>
          </p:cNvPicPr>
          <p:nvPr/>
        </p:nvPicPr>
        <p:blipFill>
          <a:blip r:embed="rId3"/>
          <a:stretch>
            <a:fillRect/>
          </a:stretch>
        </p:blipFill>
        <p:spPr>
          <a:xfrm>
            <a:off x="437322" y="1781210"/>
            <a:ext cx="10058400" cy="1891605"/>
          </a:xfrm>
          <a:prstGeom prst="rect">
            <a:avLst/>
          </a:prstGeom>
        </p:spPr>
      </p:pic>
      <p:pic>
        <p:nvPicPr>
          <p:cNvPr id="5" name="Picture 4">
            <a:extLst>
              <a:ext uri="{FF2B5EF4-FFF2-40B4-BE49-F238E27FC236}">
                <a16:creationId xmlns:a16="http://schemas.microsoft.com/office/drawing/2014/main" id="{BEC949AD-5F48-1B43-B0E0-046875ED48C5}"/>
              </a:ext>
            </a:extLst>
          </p:cNvPr>
          <p:cNvPicPr>
            <a:picLocks noChangeAspect="1"/>
          </p:cNvPicPr>
          <p:nvPr/>
        </p:nvPicPr>
        <p:blipFill>
          <a:blip r:embed="rId4"/>
          <a:stretch>
            <a:fillRect/>
          </a:stretch>
        </p:blipFill>
        <p:spPr>
          <a:xfrm>
            <a:off x="437322" y="3343181"/>
            <a:ext cx="10058400" cy="1870567"/>
          </a:xfrm>
          <a:prstGeom prst="rect">
            <a:avLst/>
          </a:prstGeom>
        </p:spPr>
      </p:pic>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1775507" y="2839627"/>
            <a:ext cx="7336386" cy="503554"/>
          </a:xfrm>
        </p:spPr>
        <p:txBody>
          <a:bodyPr>
            <a:noAutofit/>
          </a:bodyPr>
          <a:lstStyle/>
          <a:p>
            <a:pPr algn="ctr"/>
            <a:r>
              <a:rPr lang="en-US" altLang="en-US" sz="1320" dirty="0"/>
              <a:t>9.5 </a:t>
            </a:r>
            <a:r>
              <a:rPr lang="en-US" altLang="en-US" sz="1320" dirty="0" err="1"/>
              <a:t>hPa</a:t>
            </a:r>
            <a:r>
              <a:rPr lang="en-US" altLang="en-US" sz="1320" dirty="0"/>
              <a:t> monthly mean tropical ocean temperature anomalies from AIRS Descending Observations</a:t>
            </a:r>
            <a:endParaRPr lang="en-US" sz="1320" dirty="0"/>
          </a:p>
        </p:txBody>
      </p:sp>
      <p:sp>
        <p:nvSpPr>
          <p:cNvPr id="10" name="Title 6">
            <a:extLst>
              <a:ext uri="{FF2B5EF4-FFF2-40B4-BE49-F238E27FC236}">
                <a16:creationId xmlns:a16="http://schemas.microsoft.com/office/drawing/2014/main" id="{CB1A1702-C899-6349-AD28-4E800292FC83}"/>
              </a:ext>
            </a:extLst>
          </p:cNvPr>
          <p:cNvSpPr txBox="1">
            <a:spLocks/>
          </p:cNvSpPr>
          <p:nvPr/>
        </p:nvSpPr>
        <p:spPr>
          <a:xfrm>
            <a:off x="1447800" y="365038"/>
            <a:ext cx="7848600" cy="740972"/>
          </a:xfrm>
          <a:prstGeom prst="rect">
            <a:avLst/>
          </a:prstGeom>
        </p:spPr>
        <p:txBody>
          <a:bodyPr vert="horz" wrap="square" lIns="75438" tIns="37719" rIns="75438" bIns="37719" rtlCol="0" anchor="ctr">
            <a:sp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algn="ctr"/>
            <a:r>
              <a:rPr lang="en-US" altLang="en-US" sz="2400" b="1" dirty="0"/>
              <a:t>Comparison of AIRS L3 Product with PCRTM Spectral Fingerprinting for Long-term AIRS Data</a:t>
            </a:r>
            <a:endParaRPr lang="en-US" sz="2400" b="1" dirty="0"/>
          </a:p>
        </p:txBody>
      </p:sp>
    </p:spTree>
    <p:extLst>
      <p:ext uri="{BB962C8B-B14F-4D97-AF65-F5344CB8AC3E}">
        <p14:creationId xmlns:p14="http://schemas.microsoft.com/office/powerpoint/2010/main" val="2725542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95400" y="374527"/>
            <a:ext cx="8001000" cy="800219"/>
          </a:xfrm>
          <a:prstGeom prst="rect">
            <a:avLst/>
          </a:prstGeom>
        </p:spPr>
        <p:txBody>
          <a:bodyPr vert="horz" wrap="square" lIns="0" tIns="0" rIns="0" bIns="0" rtlCol="0">
            <a:spAutoFit/>
          </a:bodyPr>
          <a:lstStyle/>
          <a:p>
            <a:pPr marL="12700">
              <a:lnSpc>
                <a:spcPct val="100000"/>
              </a:lnSpc>
            </a:pPr>
            <a:r>
              <a:rPr lang="en-US" sz="2600" spc="-5" dirty="0"/>
              <a:t>Temperature anomalies derived from SFOV retrieval and from spectral fingerprinting</a:t>
            </a:r>
            <a:endParaRPr sz="2600" dirty="0"/>
          </a:p>
        </p:txBody>
      </p:sp>
      <p:sp>
        <p:nvSpPr>
          <p:cNvPr id="6" name="object 6"/>
          <p:cNvSpPr txBox="1">
            <a:spLocks noGrp="1"/>
          </p:cNvSpPr>
          <p:nvPr>
            <p:ph type="ftr" sz="quarter" idx="5"/>
          </p:nvPr>
        </p:nvSpPr>
        <p:spPr>
          <a:xfrm>
            <a:off x="4386263" y="7356475"/>
            <a:ext cx="1266825" cy="161925"/>
          </a:xfrm>
          <a:prstGeom prst="rect">
            <a:avLst/>
          </a:prstGeom>
        </p:spPr>
        <p:txBody>
          <a:bodyPr vert="horz" wrap="square" lIns="0" tIns="0" rIns="0" bIns="0" rtlCol="0">
            <a:spAutoFit/>
          </a:bodyPr>
          <a:lstStyle>
            <a:defPPr>
              <a:defRPr lang="en-US"/>
            </a:defPPr>
            <a:lvl1pPr marL="12700" algn="l" rtl="0" eaLnBrk="1" fontAlgn="auto" hangingPunct="1">
              <a:spcBef>
                <a:spcPts val="25"/>
              </a:spcBef>
              <a:spcAft>
                <a:spcPts val="0"/>
              </a:spcAft>
              <a:defRPr sz="950" b="1" i="0" u="sng" kern="1200">
                <a:solidFill>
                  <a:srgbClr val="996633"/>
                </a:solidFill>
                <a:latin typeface="Arial"/>
                <a:ea typeface="+mn-ea"/>
                <a:cs typeface="Arial"/>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12700">
              <a:lnSpc>
                <a:spcPct val="100000"/>
              </a:lnSpc>
              <a:spcBef>
                <a:spcPts val="25"/>
              </a:spcBef>
            </a:pPr>
            <a:r>
              <a:rPr lang="en-US" u="none">
                <a:solidFill>
                  <a:srgbClr val="0000CC"/>
                </a:solidFill>
              </a:rPr>
              <a:t>(</a:t>
            </a:r>
            <a:r>
              <a:rPr lang="en-US"/>
              <a:t>Xu.Liu-1@nasa.gov</a:t>
            </a:r>
            <a:r>
              <a:rPr lang="en-US" spc="-55"/>
              <a:t> </a:t>
            </a:r>
            <a:r>
              <a:rPr lang="en-US" u="none" spc="5">
                <a:solidFill>
                  <a:srgbClr val="0000CC"/>
                </a:solidFill>
              </a:rPr>
              <a:t>)</a:t>
            </a:r>
            <a:endParaRPr u="none" spc="5" dirty="0">
              <a:solidFill>
                <a:srgbClr val="0000CC"/>
              </a:solidFill>
            </a:endParaRPr>
          </a:p>
        </p:txBody>
      </p:sp>
      <p:sp>
        <p:nvSpPr>
          <p:cNvPr id="4" name="object 4"/>
          <p:cNvSpPr txBox="1"/>
          <p:nvPr/>
        </p:nvSpPr>
        <p:spPr>
          <a:xfrm>
            <a:off x="685800" y="1299633"/>
            <a:ext cx="8995351" cy="1354217"/>
          </a:xfrm>
          <a:prstGeom prst="rect">
            <a:avLst/>
          </a:prstGeom>
        </p:spPr>
        <p:txBody>
          <a:bodyPr vert="horz" wrap="square" lIns="0" tIns="0" rIns="0" bIns="0" rtlCol="0">
            <a:spAutoFit/>
          </a:bodyPr>
          <a:lstStyle/>
          <a:p>
            <a:pPr marL="387985" indent="-342900">
              <a:spcBef>
                <a:spcPts val="25"/>
              </a:spcBef>
              <a:buFont typeface="Arial" panose="020B0604020202020204" pitchFamily="34" charset="0"/>
              <a:buChar char="•"/>
              <a:tabLst>
                <a:tab pos="804545" algn="l"/>
                <a:tab pos="805180" algn="l"/>
              </a:tabLst>
            </a:pPr>
            <a:r>
              <a:rPr spc="10" dirty="0">
                <a:latin typeface="Arial"/>
                <a:cs typeface="Arial"/>
              </a:rPr>
              <a:t>Single FOV </a:t>
            </a:r>
            <a:r>
              <a:rPr lang="en-US" spc="10" dirty="0">
                <a:latin typeface="Arial"/>
                <a:cs typeface="Arial"/>
              </a:rPr>
              <a:t>PCRTM </a:t>
            </a:r>
            <a:r>
              <a:rPr spc="5" dirty="0">
                <a:latin typeface="Arial"/>
                <a:cs typeface="Arial"/>
              </a:rPr>
              <a:t>retrieval algorithm </a:t>
            </a:r>
            <a:r>
              <a:rPr lang="en-US" spc="10" dirty="0">
                <a:latin typeface="Arial"/>
                <a:cs typeface="Arial"/>
              </a:rPr>
              <a:t>and spectral fingerprinting method have been applied to </a:t>
            </a:r>
            <a:r>
              <a:rPr lang="en-US" spc="10" dirty="0" err="1">
                <a:latin typeface="Arial"/>
                <a:cs typeface="Arial"/>
              </a:rPr>
              <a:t>CrIS</a:t>
            </a:r>
            <a:r>
              <a:rPr lang="en-US" spc="10" dirty="0">
                <a:latin typeface="Arial"/>
                <a:cs typeface="Arial"/>
              </a:rPr>
              <a:t>/ATMS data</a:t>
            </a:r>
            <a:endParaRPr lang="en-US" spc="5" dirty="0">
              <a:latin typeface="Arial"/>
              <a:cs typeface="Arial"/>
            </a:endParaRPr>
          </a:p>
          <a:p>
            <a:pPr marL="845185" lvl="1" indent="-342900">
              <a:spcBef>
                <a:spcPts val="25"/>
              </a:spcBef>
              <a:buFont typeface="Heiti SC Medium" pitchFamily="2" charset="-128"/>
              <a:buChar char="－"/>
              <a:tabLst>
                <a:tab pos="804545" algn="l"/>
                <a:tab pos="805180" algn="l"/>
              </a:tabLst>
            </a:pPr>
            <a:r>
              <a:rPr lang="en-US" sz="1600" spc="10" dirty="0">
                <a:latin typeface="Arial"/>
                <a:cs typeface="Arial"/>
              </a:rPr>
              <a:t>Processed tropical region for 2016-2017 and part of 2014</a:t>
            </a:r>
          </a:p>
          <a:p>
            <a:pPr marL="845185" lvl="1" indent="-342900">
              <a:spcBef>
                <a:spcPts val="25"/>
              </a:spcBef>
              <a:buFont typeface="Heiti SC Medium" pitchFamily="2" charset="-128"/>
              <a:buChar char="－"/>
              <a:tabLst>
                <a:tab pos="804545" algn="l"/>
                <a:tab pos="805180" algn="l"/>
              </a:tabLst>
            </a:pPr>
            <a:r>
              <a:rPr lang="en-US" dirty="0"/>
              <a:t>Monthly mean temperature anomalies of 2016 derived from the zonal averaged spectral fingerprints of </a:t>
            </a:r>
            <a:r>
              <a:rPr lang="en-US" dirty="0" err="1"/>
              <a:t>CrIS</a:t>
            </a:r>
            <a:r>
              <a:rPr lang="en-US" dirty="0"/>
              <a:t> observations over the tropical ocean region</a:t>
            </a:r>
            <a:endParaRPr lang="en-US" sz="1600" spc="10" dirty="0">
              <a:latin typeface="Arial"/>
              <a:cs typeface="Arial"/>
            </a:endParaRPr>
          </a:p>
        </p:txBody>
      </p:sp>
      <p:pic>
        <p:nvPicPr>
          <p:cNvPr id="8" name="Picture 7">
            <a:extLst>
              <a:ext uri="{FF2B5EF4-FFF2-40B4-BE49-F238E27FC236}">
                <a16:creationId xmlns:a16="http://schemas.microsoft.com/office/drawing/2014/main" id="{8B961CF6-46B6-704E-9110-CA38E5E0C292}"/>
              </a:ext>
            </a:extLst>
          </p:cNvPr>
          <p:cNvPicPr/>
          <p:nvPr/>
        </p:nvPicPr>
        <p:blipFill>
          <a:blip r:embed="rId2"/>
          <a:stretch>
            <a:fillRect/>
          </a:stretch>
        </p:blipFill>
        <p:spPr>
          <a:xfrm>
            <a:off x="838200" y="2895600"/>
            <a:ext cx="8763000" cy="4191000"/>
          </a:xfrm>
          <a:prstGeom prst="rect">
            <a:avLst/>
          </a:prstGeom>
        </p:spPr>
      </p:pic>
      <p:sp>
        <p:nvSpPr>
          <p:cNvPr id="7" name="TextBox 6">
            <a:extLst>
              <a:ext uri="{FF2B5EF4-FFF2-40B4-BE49-F238E27FC236}">
                <a16:creationId xmlns:a16="http://schemas.microsoft.com/office/drawing/2014/main" id="{5B6B766E-F5B4-A14F-B4A0-210B3066D5F9}"/>
              </a:ext>
            </a:extLst>
          </p:cNvPr>
          <p:cNvSpPr txBox="1"/>
          <p:nvPr/>
        </p:nvSpPr>
        <p:spPr>
          <a:xfrm>
            <a:off x="1143000" y="2778737"/>
            <a:ext cx="2954078" cy="369332"/>
          </a:xfrm>
          <a:prstGeom prst="rect">
            <a:avLst/>
          </a:prstGeom>
          <a:noFill/>
        </p:spPr>
        <p:txBody>
          <a:bodyPr wrap="none" rtlCol="0">
            <a:spAutoFit/>
          </a:bodyPr>
          <a:lstStyle/>
          <a:p>
            <a:r>
              <a:rPr lang="en-US" dirty="0"/>
              <a:t>Spectral fingerprinting results</a:t>
            </a:r>
          </a:p>
        </p:txBody>
      </p:sp>
      <p:sp>
        <p:nvSpPr>
          <p:cNvPr id="9" name="TextBox 8">
            <a:extLst>
              <a:ext uri="{FF2B5EF4-FFF2-40B4-BE49-F238E27FC236}">
                <a16:creationId xmlns:a16="http://schemas.microsoft.com/office/drawing/2014/main" id="{4B172B4C-E1BE-CF46-BD7C-D300412828C4}"/>
              </a:ext>
            </a:extLst>
          </p:cNvPr>
          <p:cNvSpPr txBox="1"/>
          <p:nvPr/>
        </p:nvSpPr>
        <p:spPr>
          <a:xfrm>
            <a:off x="4176049" y="2770713"/>
            <a:ext cx="2524153" cy="369332"/>
          </a:xfrm>
          <a:prstGeom prst="rect">
            <a:avLst/>
          </a:prstGeom>
          <a:noFill/>
        </p:spPr>
        <p:txBody>
          <a:bodyPr wrap="none" rtlCol="0">
            <a:spAutoFit/>
          </a:bodyPr>
          <a:lstStyle/>
          <a:p>
            <a:r>
              <a:rPr lang="en-US" dirty="0"/>
              <a:t>Physical retrieval results</a:t>
            </a:r>
          </a:p>
        </p:txBody>
      </p:sp>
      <p:sp>
        <p:nvSpPr>
          <p:cNvPr id="10" name="TextBox 9">
            <a:extLst>
              <a:ext uri="{FF2B5EF4-FFF2-40B4-BE49-F238E27FC236}">
                <a16:creationId xmlns:a16="http://schemas.microsoft.com/office/drawing/2014/main" id="{E496CB2D-AE71-8444-878F-40A614503F8F}"/>
              </a:ext>
            </a:extLst>
          </p:cNvPr>
          <p:cNvSpPr txBox="1"/>
          <p:nvPr/>
        </p:nvSpPr>
        <p:spPr>
          <a:xfrm>
            <a:off x="7239000" y="2781536"/>
            <a:ext cx="1246047" cy="369332"/>
          </a:xfrm>
          <a:prstGeom prst="rect">
            <a:avLst/>
          </a:prstGeom>
          <a:noFill/>
        </p:spPr>
        <p:txBody>
          <a:bodyPr wrap="none" rtlCol="0">
            <a:spAutoFit/>
          </a:bodyPr>
          <a:lstStyle/>
          <a:p>
            <a:r>
              <a:rPr lang="en-US" dirty="0"/>
              <a:t>Differences</a:t>
            </a:r>
          </a:p>
        </p:txBody>
      </p:sp>
    </p:spTree>
    <p:extLst>
      <p:ext uri="{BB962C8B-B14F-4D97-AF65-F5344CB8AC3E}">
        <p14:creationId xmlns:p14="http://schemas.microsoft.com/office/powerpoint/2010/main" val="2102276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0C3A468-64BE-E545-B618-288C71034B85}"/>
              </a:ext>
            </a:extLst>
          </p:cNvPr>
          <p:cNvSpPr txBox="1">
            <a:spLocks noGrp="1"/>
          </p:cNvSpPr>
          <p:nvPr>
            <p:ph type="title"/>
          </p:nvPr>
        </p:nvSpPr>
        <p:spPr>
          <a:xfrm>
            <a:off x="3116263" y="312738"/>
            <a:ext cx="4217987" cy="414337"/>
          </a:xfrm>
        </p:spPr>
        <p:txBody>
          <a:bodyPr rtlCol="0"/>
          <a:lstStyle/>
          <a:p>
            <a:pPr marL="12700" eaLnBrk="1" fontAlgn="auto" hangingPunct="1">
              <a:spcBef>
                <a:spcPts val="0"/>
              </a:spcBef>
              <a:spcAft>
                <a:spcPts val="0"/>
              </a:spcAft>
              <a:defRPr/>
            </a:pPr>
            <a:r>
              <a:rPr sz="2600" spc="-5" dirty="0"/>
              <a:t>Summary and</a:t>
            </a:r>
            <a:r>
              <a:rPr sz="2600" spc="-95" dirty="0"/>
              <a:t> </a:t>
            </a:r>
            <a:r>
              <a:rPr sz="2600" spc="-5" dirty="0"/>
              <a:t>conclusions</a:t>
            </a:r>
            <a:endParaRPr sz="2600"/>
          </a:p>
        </p:txBody>
      </p:sp>
      <p:sp>
        <p:nvSpPr>
          <p:cNvPr id="4" name="object 4">
            <a:extLst>
              <a:ext uri="{FF2B5EF4-FFF2-40B4-BE49-F238E27FC236}">
                <a16:creationId xmlns:a16="http://schemas.microsoft.com/office/drawing/2014/main" id="{47E16668-69B6-764C-8699-43921FF34BF3}"/>
              </a:ext>
            </a:extLst>
          </p:cNvPr>
          <p:cNvSpPr txBox="1"/>
          <p:nvPr/>
        </p:nvSpPr>
        <p:spPr>
          <a:xfrm>
            <a:off x="377826" y="1371600"/>
            <a:ext cx="9302750" cy="2739211"/>
          </a:xfrm>
          <a:prstGeom prst="rect">
            <a:avLst/>
          </a:prstGeom>
        </p:spPr>
        <p:txBody>
          <a:bodyPr wrap="square" lIns="0" tIns="0" rIns="0" bIns="0">
            <a:spAutoFit/>
          </a:bodyPr>
          <a:lstStyle/>
          <a:p>
            <a:pPr marL="387985" indent="-342900" eaLnBrk="1" fontAlgn="auto" hangingPunct="1">
              <a:spcBef>
                <a:spcPts val="25"/>
              </a:spcBef>
              <a:spcAft>
                <a:spcPts val="0"/>
              </a:spcAft>
              <a:buFont typeface="Arial" panose="020B0604020202020204" pitchFamily="34" charset="0"/>
              <a:buChar char="•"/>
              <a:tabLst>
                <a:tab pos="804545" algn="l"/>
                <a:tab pos="805180" algn="l"/>
              </a:tabLst>
              <a:defRPr/>
            </a:pPr>
            <a:r>
              <a:rPr lang="en-US" spc="10" dirty="0">
                <a:latin typeface="Arial"/>
                <a:cs typeface="Arial"/>
              </a:rPr>
              <a:t>Spectral fingerprinting using PCRTM is a great tool for climate change  studies</a:t>
            </a:r>
          </a:p>
          <a:p>
            <a:pPr marL="845185" lvl="1" indent="-342900" eaLnBrk="1" fontAlgn="auto" hangingPunct="1">
              <a:spcBef>
                <a:spcPts val="25"/>
              </a:spcBef>
              <a:spcAft>
                <a:spcPts val="0"/>
              </a:spcAft>
              <a:buFont typeface="Heiti SC Medium" pitchFamily="2" charset="-128"/>
              <a:buChar char="－"/>
              <a:tabLst>
                <a:tab pos="804545" algn="l"/>
                <a:tab pos="805180" algn="l"/>
              </a:tabLst>
              <a:defRPr/>
            </a:pPr>
            <a:r>
              <a:rPr lang="en-US" sz="1600" spc="10" dirty="0">
                <a:latin typeface="Arial"/>
                <a:cs typeface="Arial"/>
              </a:rPr>
              <a:t>Works on gridded average radiances</a:t>
            </a:r>
          </a:p>
          <a:p>
            <a:pPr marL="845185" lvl="1" indent="-342900" eaLnBrk="1" fontAlgn="auto" hangingPunct="1">
              <a:spcBef>
                <a:spcPts val="25"/>
              </a:spcBef>
              <a:spcAft>
                <a:spcPts val="0"/>
              </a:spcAft>
              <a:buFont typeface="Heiti SC Medium" pitchFamily="2" charset="-128"/>
              <a:buChar char="－"/>
              <a:tabLst>
                <a:tab pos="804545" algn="l"/>
                <a:tab pos="805180" algn="l"/>
              </a:tabLst>
              <a:defRPr/>
            </a:pPr>
            <a:r>
              <a:rPr lang="en-US" sz="1600" spc="10" dirty="0">
                <a:latin typeface="Arial"/>
                <a:cs typeface="Arial"/>
              </a:rPr>
              <a:t>The spectral fingerprinting is very fast—very important for updating the climate record when satellite Level 1 product is reprocessed</a:t>
            </a:r>
          </a:p>
          <a:p>
            <a:pPr marL="845185" lvl="1" indent="-342900" eaLnBrk="1" fontAlgn="auto" hangingPunct="1">
              <a:spcBef>
                <a:spcPts val="25"/>
              </a:spcBef>
              <a:spcAft>
                <a:spcPts val="0"/>
              </a:spcAft>
              <a:buFont typeface="Heiti SC Medium" pitchFamily="2" charset="-128"/>
              <a:buChar char="－"/>
              <a:tabLst>
                <a:tab pos="804545" algn="l"/>
                <a:tab pos="805180" algn="l"/>
              </a:tabLst>
              <a:defRPr/>
            </a:pPr>
            <a:r>
              <a:rPr lang="en-US" sz="1600" spc="10" dirty="0">
                <a:latin typeface="Arial"/>
                <a:cs typeface="Arial"/>
              </a:rPr>
              <a:t>PCRTM SFOV retrieval algorithm produces realistic radiative kernels</a:t>
            </a:r>
          </a:p>
          <a:p>
            <a:pPr marL="845185" lvl="1" indent="-342900" eaLnBrk="1" fontAlgn="auto" hangingPunct="1">
              <a:spcBef>
                <a:spcPts val="25"/>
              </a:spcBef>
              <a:spcAft>
                <a:spcPts val="0"/>
              </a:spcAft>
              <a:buFont typeface="Heiti SC Medium" pitchFamily="2" charset="-128"/>
              <a:buChar char="－"/>
              <a:tabLst>
                <a:tab pos="804545" algn="l"/>
                <a:tab pos="805180" algn="l"/>
              </a:tabLst>
              <a:defRPr/>
            </a:pPr>
            <a:endParaRPr lang="en-US" sz="1600" spc="10" dirty="0">
              <a:latin typeface="Arial"/>
              <a:cs typeface="Arial"/>
            </a:endParaRPr>
          </a:p>
          <a:p>
            <a:pPr marL="330835" indent="-285750" eaLnBrk="1" fontAlgn="auto" hangingPunct="1">
              <a:spcBef>
                <a:spcPts val="25"/>
              </a:spcBef>
              <a:spcAft>
                <a:spcPts val="0"/>
              </a:spcAft>
              <a:buFont typeface="Arial" panose="020B0604020202020204" pitchFamily="34" charset="0"/>
              <a:buChar char="•"/>
              <a:tabLst>
                <a:tab pos="804545" algn="l"/>
                <a:tab pos="805180" algn="l"/>
              </a:tabLst>
              <a:defRPr/>
            </a:pPr>
            <a:r>
              <a:rPr lang="en-US" sz="1600" spc="10" dirty="0">
                <a:latin typeface="Arial"/>
                <a:cs typeface="Arial"/>
              </a:rPr>
              <a:t>Both PCRTM SFOV retrieval and spectral fingerprinting algorithms are being transitional to NASA Data Center</a:t>
            </a:r>
          </a:p>
          <a:p>
            <a:pPr marL="845185" lvl="1" indent="-342900" eaLnBrk="1" fontAlgn="auto" hangingPunct="1">
              <a:spcBef>
                <a:spcPts val="25"/>
              </a:spcBef>
              <a:spcAft>
                <a:spcPts val="0"/>
              </a:spcAft>
              <a:buFont typeface="Heiti SC Medium" pitchFamily="2" charset="-128"/>
              <a:buChar char="－"/>
              <a:tabLst>
                <a:tab pos="804545" algn="l"/>
                <a:tab pos="805180" algn="l"/>
              </a:tabLst>
              <a:defRPr/>
            </a:pPr>
            <a:r>
              <a:rPr lang="en-US" sz="1600" spc="10" dirty="0">
                <a:latin typeface="Arial"/>
                <a:cs typeface="Arial"/>
              </a:rPr>
              <a:t>Will produce two decades of high-quality climate data record with consistent methodology</a:t>
            </a:r>
          </a:p>
          <a:p>
            <a:pPr marL="845185" lvl="1" indent="-342900" eaLnBrk="1" fontAlgn="auto" hangingPunct="1">
              <a:spcBef>
                <a:spcPts val="25"/>
              </a:spcBef>
              <a:spcAft>
                <a:spcPts val="0"/>
              </a:spcAft>
              <a:buFont typeface="Heiti SC Medium" pitchFamily="2" charset="-128"/>
              <a:buChar char="－"/>
              <a:tabLst>
                <a:tab pos="804545" algn="l"/>
                <a:tab pos="805180" algn="l"/>
              </a:tabLst>
              <a:defRPr/>
            </a:pPr>
            <a:r>
              <a:rPr lang="en-US" sz="1600" spc="10" dirty="0">
                <a:latin typeface="Arial"/>
                <a:cs typeface="Arial"/>
              </a:rPr>
              <a:t>Will produce high-spatial resolution L2 data for each hyperspectral FOV</a:t>
            </a:r>
          </a:p>
          <a:p>
            <a:pPr marL="502285" lvl="1" eaLnBrk="1" fontAlgn="auto" hangingPunct="1">
              <a:spcBef>
                <a:spcPts val="25"/>
              </a:spcBef>
              <a:spcAft>
                <a:spcPts val="0"/>
              </a:spcAft>
              <a:tabLst>
                <a:tab pos="804545" algn="l"/>
                <a:tab pos="805180" algn="l"/>
              </a:tabLst>
              <a:defRPr/>
            </a:pPr>
            <a:r>
              <a:rPr lang="en-US" sz="1600" spc="10" dirty="0">
                <a:latin typeface="Arial"/>
                <a:cs typeface="Arial"/>
              </a:rPr>
              <a:t>  </a:t>
            </a:r>
          </a:p>
        </p:txBody>
      </p:sp>
      <p:pic>
        <p:nvPicPr>
          <p:cNvPr id="6" name="Audio 5">
            <a:hlinkClick r:id="" action="ppaction://media"/>
            <a:extLst>
              <a:ext uri="{FF2B5EF4-FFF2-40B4-BE49-F238E27FC236}">
                <a16:creationId xmlns:a16="http://schemas.microsoft.com/office/drawing/2014/main" id="{8078055E-29FC-C147-81F0-2ECA6AFE5E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263596100"/>
      </p:ext>
    </p:extLst>
  </p:cSld>
  <p:clrMapOvr>
    <a:masterClrMapping/>
  </p:clrMapOvr>
  <mc:AlternateContent xmlns:mc="http://schemas.openxmlformats.org/markup-compatibility/2006">
    <mc:Choice xmlns:p14="http://schemas.microsoft.com/office/powerpoint/2010/main" Requires="p14">
      <p:transition spd="slow" p14:dur="2000" advTm="77864"/>
    </mc:Choice>
    <mc:Fallback>
      <p:transition spd="slow" advTm="7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8A46-702A-F54A-BA40-84302408F296}"/>
              </a:ext>
            </a:extLst>
          </p:cNvPr>
          <p:cNvSpPr>
            <a:spLocks noGrp="1"/>
          </p:cNvSpPr>
          <p:nvPr>
            <p:ph type="title"/>
          </p:nvPr>
        </p:nvSpPr>
        <p:spPr>
          <a:xfrm>
            <a:off x="1242219" y="228600"/>
            <a:ext cx="8305800" cy="861774"/>
          </a:xfrm>
        </p:spPr>
        <p:txBody>
          <a:bodyPr/>
          <a:lstStyle/>
          <a:p>
            <a:r>
              <a:rPr lang="en-US" sz="2800" dirty="0"/>
              <a:t>Deriving Climate Signal from Hyperspectral IR Sounders</a:t>
            </a:r>
          </a:p>
        </p:txBody>
      </p:sp>
      <p:sp>
        <p:nvSpPr>
          <p:cNvPr id="3" name="Text Placeholder 2">
            <a:extLst>
              <a:ext uri="{FF2B5EF4-FFF2-40B4-BE49-F238E27FC236}">
                <a16:creationId xmlns:a16="http://schemas.microsoft.com/office/drawing/2014/main" id="{C0ED97EE-D675-D547-AD3D-5B5BDBBFEC55}"/>
              </a:ext>
            </a:extLst>
          </p:cNvPr>
          <p:cNvSpPr>
            <a:spLocks noGrp="1"/>
          </p:cNvSpPr>
          <p:nvPr>
            <p:ph type="body" idx="1"/>
          </p:nvPr>
        </p:nvSpPr>
        <p:spPr>
          <a:xfrm>
            <a:off x="304800" y="1302438"/>
            <a:ext cx="9448800" cy="4641161"/>
          </a:xfrm>
        </p:spPr>
        <p:txBody>
          <a:bodyPr/>
          <a:lstStyle/>
          <a:p>
            <a:pPr marL="342900" indent="-34290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Issues with traditional L1-L2-L3 climate products</a:t>
            </a:r>
            <a:r>
              <a:rPr lang="en-US" dirty="0">
                <a:latin typeface="Arial" panose="020B0604020202020204" pitchFamily="34" charset="0"/>
                <a:cs typeface="Arial" panose="020B0604020202020204" pitchFamily="34" charset="0"/>
              </a:rPr>
              <a:t> </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L2 algorithm inconsistency for different satellite sensors</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Lack of radiance closure (</a:t>
            </a:r>
            <a:r>
              <a:rPr lang="en-US" dirty="0" err="1">
                <a:latin typeface="Arial" panose="020B0604020202020204" pitchFamily="34" charset="0"/>
                <a:cs typeface="Arial" panose="020B0604020202020204" pitchFamily="34" charset="0"/>
              </a:rPr>
              <a:t>e.g</a:t>
            </a:r>
            <a:r>
              <a:rPr lang="en-US" dirty="0">
                <a:latin typeface="Arial" panose="020B0604020202020204" pitchFamily="34" charset="0"/>
                <a:cs typeface="Arial" panose="020B0604020202020204" pitchFamily="34" charset="0"/>
              </a:rPr>
              <a:t> cloud-clearing method)</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L1-L2-L3 algorithm is computational demanding</a:t>
            </a:r>
          </a:p>
          <a:p>
            <a:pPr marL="342900" indent="-34290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PCRTM-based Spectral Fingerprinting method</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Works on gridded L1 products directly using consistent radiative kernels</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All parameters including clouds retrieved simultaneously</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More than 5 orders of magnitude faster than traditional L1-L2-L3 method</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Quick re-generation of products when instrument is re-calibrated or L1 algorithm is improved</a:t>
            </a:r>
          </a:p>
          <a:p>
            <a:pPr marL="342900" indent="-34290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Provide radiative kernels needed for climate studies </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Climate model validations using satellite data</a:t>
            </a:r>
          </a:p>
          <a:p>
            <a:pPr marL="742950" lvl="1" indent="-285750">
              <a:spcBef>
                <a:spcPts val="0"/>
              </a:spcBef>
              <a:buFont typeface="Wingdings" pitchFamily="2" charset="2"/>
              <a:buChar char="Ø"/>
            </a:pPr>
            <a:r>
              <a:rPr lang="en-US" dirty="0">
                <a:latin typeface="Arial" panose="020B0604020202020204" pitchFamily="34" charset="0"/>
                <a:cs typeface="Arial" panose="020B0604020202020204" pitchFamily="34" charset="0"/>
              </a:rPr>
              <a:t>Climate model improvements</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Both PCRTM SFOV and spectral fingerprinting algorithms are being transition to NASA SIPS and GES DISC for generating weather and climate products</a:t>
            </a:r>
            <a:endParaRPr lang="en-US"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6606749-CB6C-FE49-BEA1-DCFF209C1761}"/>
              </a:ext>
            </a:extLst>
          </p:cNvPr>
          <p:cNvSpPr>
            <a:spLocks noGrp="1"/>
          </p:cNvSpPr>
          <p:nvPr>
            <p:ph type="sldNum" sz="quarter" idx="12"/>
          </p:nvPr>
        </p:nvSpPr>
        <p:spPr/>
        <p:txBody>
          <a:bodyPr/>
          <a:lstStyle/>
          <a:p>
            <a:pPr>
              <a:defRPr/>
            </a:pPr>
            <a:fld id="{3B3B6F7F-135A-D148-9F7E-05910C70CF6F}" type="slidenum">
              <a:rPr lang="en-US" smtClean="0"/>
              <a:pPr>
                <a:defRPr/>
              </a:pPr>
              <a:t>2</a:t>
            </a:fld>
            <a:endParaRPr lang="en-US"/>
          </a:p>
        </p:txBody>
      </p:sp>
    </p:spTree>
    <p:extLst>
      <p:ext uri="{BB962C8B-B14F-4D97-AF65-F5344CB8AC3E}">
        <p14:creationId xmlns:p14="http://schemas.microsoft.com/office/powerpoint/2010/main" val="19322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E438555-A0A3-EA45-ABAF-05E3C31D44BB}"/>
              </a:ext>
            </a:extLst>
          </p:cNvPr>
          <p:cNvSpPr txBox="1">
            <a:spLocks noGrp="1"/>
          </p:cNvSpPr>
          <p:nvPr>
            <p:ph type="title"/>
          </p:nvPr>
        </p:nvSpPr>
        <p:spPr>
          <a:xfrm>
            <a:off x="434975" y="188913"/>
            <a:ext cx="9188450" cy="540451"/>
          </a:xfrm>
        </p:spPr>
        <p:txBody>
          <a:bodyPr tIns="123744"/>
          <a:lstStyle/>
          <a:p>
            <a:pPr marL="1482725" indent="-454025" eaLnBrk="1" hangingPunct="1"/>
            <a:r>
              <a:rPr lang="en-US" altLang="en-US" sz="2700" dirty="0">
                <a:latin typeface="Arial" panose="020B0604020202020204" pitchFamily="34" charset="0"/>
                <a:cs typeface="Arial" panose="020B0604020202020204" pitchFamily="34" charset="0"/>
              </a:rPr>
              <a:t>PCRTM Forward Model is Accurate and Fast</a:t>
            </a:r>
          </a:p>
        </p:txBody>
      </p:sp>
      <p:grpSp>
        <p:nvGrpSpPr>
          <p:cNvPr id="9" name="Group 8">
            <a:extLst>
              <a:ext uri="{FF2B5EF4-FFF2-40B4-BE49-F238E27FC236}">
                <a16:creationId xmlns:a16="http://schemas.microsoft.com/office/drawing/2014/main" id="{AE9A7C0D-D907-994F-A1AA-5EA37EA6B8B5}"/>
              </a:ext>
            </a:extLst>
          </p:cNvPr>
          <p:cNvGrpSpPr/>
          <p:nvPr/>
        </p:nvGrpSpPr>
        <p:grpSpPr>
          <a:xfrm>
            <a:off x="346078" y="1324080"/>
            <a:ext cx="9561217" cy="3030667"/>
            <a:chOff x="0" y="0"/>
            <a:chExt cx="5828479" cy="1372870"/>
          </a:xfrm>
        </p:grpSpPr>
        <p:pic>
          <p:nvPicPr>
            <p:cNvPr id="10" name="Picture 9">
              <a:extLst>
                <a:ext uri="{FF2B5EF4-FFF2-40B4-BE49-F238E27FC236}">
                  <a16:creationId xmlns:a16="http://schemas.microsoft.com/office/drawing/2014/main" id="{B58A23C9-CEA0-0843-9209-228D96F87D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83" t="5529" r="7620" b="5517"/>
            <a:stretch/>
          </p:blipFill>
          <p:spPr bwMode="auto">
            <a:xfrm>
              <a:off x="1939460" y="0"/>
              <a:ext cx="1943100" cy="137287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9AA68803-C105-B343-BA1C-F2A5E98687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31" t="5281" r="7253"/>
            <a:stretch/>
          </p:blipFill>
          <p:spPr bwMode="auto">
            <a:xfrm>
              <a:off x="3884744" y="0"/>
              <a:ext cx="1943735" cy="1367155"/>
            </a:xfrm>
            <a:prstGeom prst="rect">
              <a:avLst/>
            </a:prstGeom>
            <a:ln>
              <a:noFill/>
            </a:ln>
            <a:extLst>
              <a:ext uri="{53640926-AAD7-44D8-BBD7-CCE9431645EC}">
                <a14:shadowObscured xmlns:a14="http://schemas.microsoft.com/office/drawing/2010/main"/>
              </a:ext>
            </a:extLst>
          </p:spPr>
        </p:pic>
        <p:sp>
          <p:nvSpPr>
            <p:cNvPr id="12" name="object 4">
              <a:extLst>
                <a:ext uri="{FF2B5EF4-FFF2-40B4-BE49-F238E27FC236}">
                  <a16:creationId xmlns:a16="http://schemas.microsoft.com/office/drawing/2014/main" id="{3DBC923B-2EE5-ED4A-AA34-7D413443B2EF}"/>
                </a:ext>
              </a:extLst>
            </p:cNvPr>
            <p:cNvSpPr>
              <a:spLocks noChangeArrowheads="1"/>
            </p:cNvSpPr>
            <p:nvPr/>
          </p:nvSpPr>
          <p:spPr bwMode="auto">
            <a:xfrm>
              <a:off x="0" y="0"/>
              <a:ext cx="2002155" cy="1366520"/>
            </a:xfrm>
            <a:prstGeom prst="rect">
              <a:avLst/>
            </a:prstGeom>
            <a:blipFill dpi="0" rotWithShape="1">
              <a:blip r:embed="rId4"/>
              <a:srcRect/>
              <a:stretch>
                <a:fillRect l="-5230" t="-6868" r="-8837" b="-30"/>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grpSp>
      <p:sp>
        <p:nvSpPr>
          <p:cNvPr id="13" name="Text Box 17">
            <a:extLst>
              <a:ext uri="{FF2B5EF4-FFF2-40B4-BE49-F238E27FC236}">
                <a16:creationId xmlns:a16="http://schemas.microsoft.com/office/drawing/2014/main" id="{4DD2BA3F-3AE0-CC4A-BC16-D8DDC2A6D2F7}"/>
              </a:ext>
            </a:extLst>
          </p:cNvPr>
          <p:cNvSpPr txBox="1"/>
          <p:nvPr/>
        </p:nvSpPr>
        <p:spPr>
          <a:xfrm>
            <a:off x="5073755" y="1477833"/>
            <a:ext cx="591548" cy="246221"/>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indent="0" algn="ctr">
              <a:spcBef>
                <a:spcPts val="0"/>
              </a:spcBef>
              <a:spcAft>
                <a:spcPts val="0"/>
              </a:spcAft>
            </a:pPr>
            <a:r>
              <a:rPr lang="en-US" sz="1600" dirty="0" err="1">
                <a:effectLst/>
                <a:latin typeface="Times New Roman" panose="02020603050405020304" pitchFamily="18" charset="0"/>
                <a:ea typeface="Times New Roman" panose="02020603050405020304" pitchFamily="18" charset="0"/>
              </a:rPr>
              <a:t>CrIS</a:t>
            </a:r>
            <a:endParaRPr lang="en-US" sz="1600" dirty="0">
              <a:effectLst/>
              <a:latin typeface="Times New Roman" panose="02020603050405020304" pitchFamily="18" charset="0"/>
              <a:ea typeface="Times New Roman" panose="02020603050405020304" pitchFamily="18" charset="0"/>
            </a:endParaRPr>
          </a:p>
        </p:txBody>
      </p:sp>
      <p:sp>
        <p:nvSpPr>
          <p:cNvPr id="14" name="Text Box 17">
            <a:extLst>
              <a:ext uri="{FF2B5EF4-FFF2-40B4-BE49-F238E27FC236}">
                <a16:creationId xmlns:a16="http://schemas.microsoft.com/office/drawing/2014/main" id="{AC410724-7032-F74D-8C0F-73221F97505F}"/>
              </a:ext>
            </a:extLst>
          </p:cNvPr>
          <p:cNvSpPr txBox="1"/>
          <p:nvPr/>
        </p:nvSpPr>
        <p:spPr>
          <a:xfrm>
            <a:off x="7924800" y="1477833"/>
            <a:ext cx="685890" cy="246221"/>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indent="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AIRS</a:t>
            </a:r>
          </a:p>
        </p:txBody>
      </p:sp>
      <p:sp>
        <p:nvSpPr>
          <p:cNvPr id="15" name="Text Box 17">
            <a:extLst>
              <a:ext uri="{FF2B5EF4-FFF2-40B4-BE49-F238E27FC236}">
                <a16:creationId xmlns:a16="http://schemas.microsoft.com/office/drawing/2014/main" id="{F26445B4-5B22-2B47-8FB9-BA365B7DAD5D}"/>
              </a:ext>
            </a:extLst>
          </p:cNvPr>
          <p:cNvSpPr txBox="1"/>
          <p:nvPr/>
        </p:nvSpPr>
        <p:spPr>
          <a:xfrm>
            <a:off x="1685727" y="1469366"/>
            <a:ext cx="502252" cy="246221"/>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indent="0" algn="ctr">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IASI</a:t>
            </a:r>
          </a:p>
        </p:txBody>
      </p:sp>
      <p:graphicFrame>
        <p:nvGraphicFramePr>
          <p:cNvPr id="4" name="Table 3">
            <a:extLst>
              <a:ext uri="{FF2B5EF4-FFF2-40B4-BE49-F238E27FC236}">
                <a16:creationId xmlns:a16="http://schemas.microsoft.com/office/drawing/2014/main" id="{00D39A4F-1AE1-D042-8DC4-25E5B52D781E}"/>
              </a:ext>
            </a:extLst>
          </p:cNvPr>
          <p:cNvGraphicFramePr>
            <a:graphicFrameLocks noGrp="1"/>
          </p:cNvGraphicFramePr>
          <p:nvPr>
            <p:extLst>
              <p:ext uri="{D42A27DB-BD31-4B8C-83A1-F6EECF244321}">
                <p14:modId xmlns:p14="http://schemas.microsoft.com/office/powerpoint/2010/main" val="4095294787"/>
              </p:ext>
            </p:extLst>
          </p:nvPr>
        </p:nvGraphicFramePr>
        <p:xfrm>
          <a:off x="369151" y="4462320"/>
          <a:ext cx="5333999" cy="2760206"/>
        </p:xfrm>
        <a:graphic>
          <a:graphicData uri="http://schemas.openxmlformats.org/drawingml/2006/table">
            <a:tbl>
              <a:tblPr>
                <a:tableStyleId>{775DCB02-9BB8-47FD-8907-85C794F793BA}</a:tableStyleId>
              </a:tblPr>
              <a:tblGrid>
                <a:gridCol w="1621209">
                  <a:extLst>
                    <a:ext uri="{9D8B030D-6E8A-4147-A177-3AD203B41FA5}">
                      <a16:colId xmlns:a16="http://schemas.microsoft.com/office/drawing/2014/main" val="2417765232"/>
                    </a:ext>
                  </a:extLst>
                </a:gridCol>
                <a:gridCol w="759772">
                  <a:extLst>
                    <a:ext uri="{9D8B030D-6E8A-4147-A177-3AD203B41FA5}">
                      <a16:colId xmlns:a16="http://schemas.microsoft.com/office/drawing/2014/main" val="2278648147"/>
                    </a:ext>
                  </a:extLst>
                </a:gridCol>
                <a:gridCol w="927455">
                  <a:extLst>
                    <a:ext uri="{9D8B030D-6E8A-4147-A177-3AD203B41FA5}">
                      <a16:colId xmlns:a16="http://schemas.microsoft.com/office/drawing/2014/main" val="2695338516"/>
                    </a:ext>
                  </a:extLst>
                </a:gridCol>
                <a:gridCol w="1013524">
                  <a:extLst>
                    <a:ext uri="{9D8B030D-6E8A-4147-A177-3AD203B41FA5}">
                      <a16:colId xmlns:a16="http://schemas.microsoft.com/office/drawing/2014/main" val="3699620247"/>
                    </a:ext>
                  </a:extLst>
                </a:gridCol>
                <a:gridCol w="1012039">
                  <a:extLst>
                    <a:ext uri="{9D8B030D-6E8A-4147-A177-3AD203B41FA5}">
                      <a16:colId xmlns:a16="http://schemas.microsoft.com/office/drawing/2014/main" val="3266275293"/>
                    </a:ext>
                  </a:extLst>
                </a:gridCol>
              </a:tblGrid>
              <a:tr h="3027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Sensor </a:t>
                      </a:r>
                      <a:endParaRPr kumimoji="0" lang="en-US" sz="1200" b="1" i="0" u="none" strike="noStrike" cap="none" normalizeH="0" baseline="0" dirty="0">
                        <a:ln>
                          <a:noFill/>
                        </a:ln>
                        <a:solidFill>
                          <a:srgbClr val="FFFFFF"/>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Channel Number</a:t>
                      </a:r>
                      <a:endParaRPr kumimoji="0" lang="en-US" sz="1200" b="1" i="0" u="none" strike="noStrike" cap="none" normalizeH="0" baseline="0" dirty="0">
                        <a:ln>
                          <a:noFill/>
                        </a:ln>
                        <a:solidFill>
                          <a:srgbClr val="FFFFFF"/>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PC score (seconds) </a:t>
                      </a:r>
                      <a:endParaRPr kumimoji="0" lang="en-US" sz="1200" b="1" i="0" u="none" strike="noStrike" cap="none" normalizeH="0" baseline="0" dirty="0">
                        <a:ln>
                          <a:noFill/>
                        </a:ln>
                        <a:solidFill>
                          <a:srgbClr val="FFFFFF"/>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PC score +  radiance</a:t>
                      </a:r>
                      <a:endParaRPr kumimoji="0" lang="en-US" sz="1200" b="1" i="0" u="none" strike="noStrike" cap="none" normalizeH="0" baseline="0" dirty="0">
                        <a:ln>
                          <a:noFill/>
                        </a:ln>
                        <a:solidFill>
                          <a:srgbClr val="FFFFFF"/>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PC score + PC Jacobian</a:t>
                      </a:r>
                      <a:endParaRPr kumimoji="0" lang="en-US" sz="1200" b="1" i="0" u="none" strike="noStrike" cap="none" normalizeH="0" baseline="0">
                        <a:ln>
                          <a:noFill/>
                        </a:ln>
                        <a:solidFill>
                          <a:srgbClr val="FFFFFF"/>
                        </a:solidFill>
                        <a:effectLst/>
                        <a:latin typeface="DejaVu LGC Sans" charset="0"/>
                        <a:ea typeface="ＭＳ Ｐゴシック" charset="0"/>
                        <a:cs typeface="Times New Roman" charset="0"/>
                      </a:endParaRPr>
                    </a:p>
                  </a:txBody>
                  <a:tcPr marL="34925" marR="34925" marT="34925" marB="34925" horzOverflow="overflow"/>
                </a:tc>
                <a:extLst>
                  <a:ext uri="{0D108BD9-81ED-4DB2-BD59-A6C34878D82A}">
                    <a16:rowId xmlns:a16="http://schemas.microsoft.com/office/drawing/2014/main" val="2143625475"/>
                  </a:ext>
                </a:extLst>
              </a:tr>
              <a:tr h="18195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CLARREO, 0.1 cm</a:t>
                      </a:r>
                      <a:r>
                        <a:rPr kumimoji="0" lang="en-US" sz="1200" u="none" strike="noStrike" cap="none" normalizeH="0" baseline="30000" dirty="0">
                          <a:ln>
                            <a:noFill/>
                          </a:ln>
                          <a:effectLst/>
                        </a:rPr>
                        <a:t>-1</a:t>
                      </a:r>
                      <a:endParaRPr kumimoji="0" lang="en-US" sz="1200" b="0" i="0" u="none" strike="noStrike" cap="none" normalizeH="0" baseline="3000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19901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0.014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0.022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0.052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extLst>
                  <a:ext uri="{0D108BD9-81ED-4DB2-BD59-A6C34878D82A}">
                    <a16:rowId xmlns:a16="http://schemas.microsoft.com/office/drawing/2014/main" val="1956447485"/>
                  </a:ext>
                </a:extLst>
              </a:tr>
              <a:tr h="18195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CLARREO, 0.5 cm</a:t>
                      </a:r>
                      <a:r>
                        <a:rPr kumimoji="0" lang="en-US" sz="1200" u="none" strike="noStrike" cap="none" normalizeH="0" baseline="30000" dirty="0">
                          <a:ln>
                            <a:noFill/>
                          </a:ln>
                          <a:effectLst/>
                        </a:rPr>
                        <a:t>-1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5421</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0.011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0.013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0.039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extLst>
                  <a:ext uri="{0D108BD9-81ED-4DB2-BD59-A6C34878D82A}">
                    <a16:rowId xmlns:a16="http://schemas.microsoft.com/office/drawing/2014/main" val="3506770453"/>
                  </a:ext>
                </a:extLst>
              </a:tr>
              <a:tr h="18195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CLARREO, 1.0 cm</a:t>
                      </a:r>
                      <a:r>
                        <a:rPr kumimoji="0" lang="en-US" sz="1200" u="none" strike="noStrike" cap="none" normalizeH="0" baseline="30000">
                          <a:ln>
                            <a:noFill/>
                          </a:ln>
                          <a:effectLst/>
                        </a:rPr>
                        <a:t>-1</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2711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0.0096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0.012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0.036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extLst>
                  <a:ext uri="{0D108BD9-81ED-4DB2-BD59-A6C34878D82A}">
                    <a16:rowId xmlns:a16="http://schemas.microsoft.com/office/drawing/2014/main" val="1931195739"/>
                  </a:ext>
                </a:extLst>
              </a:tr>
              <a:tr h="1756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IASI, 0.25 cm</a:t>
                      </a:r>
                      <a:r>
                        <a:rPr kumimoji="0" lang="en-US" sz="1200" u="none" strike="noStrike" cap="none" normalizeH="0" baseline="30000" dirty="0">
                          <a:ln>
                            <a:noFill/>
                          </a:ln>
                          <a:effectLst/>
                        </a:rPr>
                        <a:t>-1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8461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0.011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0.012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0.044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extLst>
                  <a:ext uri="{0D108BD9-81ED-4DB2-BD59-A6C34878D82A}">
                    <a16:rowId xmlns:a16="http://schemas.microsoft.com/office/drawing/2014/main" val="703296459"/>
                  </a:ext>
                </a:extLst>
              </a:tr>
              <a:tr h="1756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AIRS, 0.5-2.5 cm</a:t>
                      </a:r>
                      <a:r>
                        <a:rPr kumimoji="0" lang="en-US" sz="1200" u="none" strike="noStrike" cap="none" normalizeH="0" baseline="30000">
                          <a:ln>
                            <a:noFill/>
                          </a:ln>
                          <a:effectLst/>
                        </a:rPr>
                        <a:t>-1</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2378</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0.0060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0.0074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0.031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extLst>
                  <a:ext uri="{0D108BD9-81ED-4DB2-BD59-A6C34878D82A}">
                    <a16:rowId xmlns:a16="http://schemas.microsoft.com/office/drawing/2014/main" val="3851431949"/>
                  </a:ext>
                </a:extLst>
              </a:tr>
              <a:tr h="2290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CrIS,0.625-2.5  cm</a:t>
                      </a:r>
                      <a:r>
                        <a:rPr kumimoji="0" lang="en-US" sz="1200" u="none" strike="noStrike" cap="none" normalizeH="0" baseline="30000" dirty="0">
                          <a:ln>
                            <a:noFill/>
                          </a:ln>
                          <a:effectLst/>
                        </a:rPr>
                        <a:t>-1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1317</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0.0050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0.0060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0.021 s</a:t>
                      </a:r>
                      <a:endParaRPr kumimoji="0" lang="en-US" sz="1200" b="0" i="0" u="none" strike="noStrike" cap="none" normalizeH="0" baseline="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extLst>
                  <a:ext uri="{0D108BD9-81ED-4DB2-BD59-A6C34878D82A}">
                    <a16:rowId xmlns:a16="http://schemas.microsoft.com/office/drawing/2014/main" val="637393742"/>
                  </a:ext>
                </a:extLst>
              </a:tr>
              <a:tr h="2290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NAST-I, 0.25 cm</a:t>
                      </a:r>
                      <a:r>
                        <a:rPr kumimoji="0" lang="en-US" sz="1200" u="none" strike="noStrike" cap="none" normalizeH="0" baseline="30000" dirty="0">
                          <a:ln>
                            <a:noFill/>
                          </a:ln>
                          <a:effectLst/>
                        </a:rPr>
                        <a:t>-1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8632</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0.010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0.013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0.045 s</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extLst>
                  <a:ext uri="{0D108BD9-81ED-4DB2-BD59-A6C34878D82A}">
                    <a16:rowId xmlns:a16="http://schemas.microsoft.com/office/drawing/2014/main" val="2956615982"/>
                  </a:ext>
                </a:extLst>
              </a:tr>
              <a:tr h="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S-HIS, </a:t>
                      </a:r>
                      <a:r>
                        <a:rPr kumimoji="0" lang="en-US" sz="1200" u="none" strike="noStrike" cap="none" normalizeH="0" baseline="0" dirty="0">
                          <a:ln>
                            <a:noFill/>
                          </a:ln>
                          <a:effectLst/>
                        </a:rPr>
                        <a:t>0.5 cm</a:t>
                      </a:r>
                      <a:r>
                        <a:rPr kumimoji="0" lang="en-US" sz="1200" u="none" strike="noStrike" cap="none" normalizeH="0" baseline="30000" dirty="0">
                          <a:ln>
                            <a:noFill/>
                          </a:ln>
                          <a:effectLst/>
                        </a:rPr>
                        <a:t>-1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4316</a:t>
                      </a: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0.008 s</a:t>
                      </a: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0.008 s</a:t>
                      </a: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0.038 s</a:t>
                      </a:r>
                    </a:p>
                  </a:txBody>
                  <a:tcPr marL="34925" marR="34925" marT="34925" marB="34925" horzOverflow="overflow"/>
                </a:tc>
                <a:extLst>
                  <a:ext uri="{0D108BD9-81ED-4DB2-BD59-A6C34878D82A}">
                    <a16:rowId xmlns:a16="http://schemas.microsoft.com/office/drawing/2014/main" val="736327022"/>
                  </a:ext>
                </a:extLst>
              </a:tr>
              <a:tr h="3027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err="1">
                          <a:ln>
                            <a:noFill/>
                          </a:ln>
                          <a:solidFill>
                            <a:srgbClr val="000000"/>
                          </a:solidFill>
                          <a:effectLst/>
                          <a:latin typeface="DejaVu LGC Sans" charset="0"/>
                          <a:ea typeface="ＭＳ Ｐゴシック" charset="0"/>
                          <a:cs typeface="Times New Roman" charset="0"/>
                        </a:rPr>
                        <a:t>CrIS</a:t>
                      </a: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 </a:t>
                      </a:r>
                      <a:r>
                        <a:rPr kumimoji="0" lang="en-US" sz="1200" u="none" strike="noStrike" cap="none" normalizeH="0" baseline="0" dirty="0">
                          <a:ln>
                            <a:noFill/>
                          </a:ln>
                          <a:effectLst/>
                        </a:rPr>
                        <a:t>0.625  cm</a:t>
                      </a:r>
                      <a:r>
                        <a:rPr kumimoji="0" lang="en-US" sz="1200" u="none" strike="noStrike" cap="none" normalizeH="0" baseline="30000" dirty="0">
                          <a:ln>
                            <a:noFill/>
                          </a:ln>
                          <a:effectLst/>
                        </a:rPr>
                        <a:t>-1</a:t>
                      </a:r>
                      <a:endPar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endParaRP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2211</a:t>
                      </a: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0.009 s</a:t>
                      </a: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0.009 s</a:t>
                      </a:r>
                    </a:p>
                  </a:txBody>
                  <a:tcPr marL="34925" marR="34925" marT="34925" marB="3492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rgbClr val="000000"/>
                          </a:solidFill>
                          <a:effectLst/>
                          <a:latin typeface="DejaVu LGC Sans" charset="0"/>
                          <a:ea typeface="ＭＳ Ｐゴシック" charset="0"/>
                          <a:cs typeface="Times New Roman" charset="0"/>
                        </a:rPr>
                        <a:t>0.033 s</a:t>
                      </a:r>
                    </a:p>
                  </a:txBody>
                  <a:tcPr marL="34925" marR="34925" marT="34925" marB="34925" horzOverflow="overflow"/>
                </a:tc>
                <a:extLst>
                  <a:ext uri="{0D108BD9-81ED-4DB2-BD59-A6C34878D82A}">
                    <a16:rowId xmlns:a16="http://schemas.microsoft.com/office/drawing/2014/main" val="1237210894"/>
                  </a:ext>
                </a:extLst>
              </a:tr>
            </a:tbl>
          </a:graphicData>
        </a:graphic>
      </p:graphicFrame>
      <p:sp>
        <p:nvSpPr>
          <p:cNvPr id="5" name="Rectangle 4">
            <a:extLst>
              <a:ext uri="{FF2B5EF4-FFF2-40B4-BE49-F238E27FC236}">
                <a16:creationId xmlns:a16="http://schemas.microsoft.com/office/drawing/2014/main" id="{26954901-F3F6-1D41-891F-5431F6D189D7}"/>
              </a:ext>
            </a:extLst>
          </p:cNvPr>
          <p:cNvSpPr/>
          <p:nvPr/>
        </p:nvSpPr>
        <p:spPr>
          <a:xfrm>
            <a:off x="5870359" y="4462320"/>
            <a:ext cx="4108882" cy="2800767"/>
          </a:xfrm>
          <a:prstGeom prst="rect">
            <a:avLst/>
          </a:prstGeom>
        </p:spPr>
        <p:txBody>
          <a:bodyPr wrap="square">
            <a:spAutoFit/>
          </a:bodyPr>
          <a:lstStyle/>
          <a:p>
            <a:pPr marL="285750" indent="-2857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Consistent model for all sounders</a:t>
            </a:r>
          </a:p>
          <a:p>
            <a:pPr marL="285750" indent="-2857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Multiple scattering clouds included</a:t>
            </a:r>
          </a:p>
          <a:p>
            <a:pPr marL="285750" indent="-2857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15 variable trace gases</a:t>
            </a:r>
          </a:p>
          <a:p>
            <a:pPr marL="285750" indent="-2857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Output analytical Jacobians</a:t>
            </a:r>
          </a:p>
          <a:p>
            <a:pPr marL="285750" indent="-2857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Very accurate relative to Line-by-Line RT</a:t>
            </a:r>
          </a:p>
          <a:p>
            <a:pPr marL="742950" lvl="1" indent="-285750" eaLnBrk="1" hangingPunct="1">
              <a:buFont typeface="Wingdings" pitchFamily="2" charset="2"/>
              <a:buChar char="Ø"/>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Bias error &lt; 0.002 K</a:t>
            </a:r>
          </a:p>
          <a:p>
            <a:pPr marL="742950" lvl="1" indent="-285750" eaLnBrk="1" hangingPunct="1">
              <a:buFont typeface="Wingdings" pitchFamily="2" charset="2"/>
              <a:buChar char="Ø"/>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RMS error &lt; 0.03K</a:t>
            </a:r>
          </a:p>
          <a:p>
            <a:pPr marL="285750" indent="-2857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4 orders of magnitude faster than LBLRTM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1262C32-04C8-FC4E-BC65-9A279AD83B22}"/>
              </a:ext>
            </a:extLst>
          </p:cNvPr>
          <p:cNvSpPr>
            <a:spLocks noGrp="1" noChangeArrowheads="1"/>
          </p:cNvSpPr>
          <p:nvPr>
            <p:ph type="title"/>
          </p:nvPr>
        </p:nvSpPr>
        <p:spPr>
          <a:xfrm>
            <a:off x="1371600" y="354013"/>
            <a:ext cx="8183563" cy="738664"/>
          </a:xfrm>
        </p:spPr>
        <p:txBody>
          <a:bodyPr/>
          <a:lstStyle/>
          <a:p>
            <a:pPr eaLnBrk="1" hangingPunct="1"/>
            <a:r>
              <a:rPr lang="en-US" altLang="en-US" sz="2400" dirty="0">
                <a:latin typeface="Arial" panose="020B0604020202020204" pitchFamily="34" charset="0"/>
                <a:cs typeface="Arial" panose="020B0604020202020204" pitchFamily="34" charset="0"/>
              </a:rPr>
              <a:t>PCRTM Retrieval Algorithm can capture detailed 3-D atmospheric temperature and humidity features</a:t>
            </a:r>
          </a:p>
        </p:txBody>
      </p:sp>
      <p:pic>
        <p:nvPicPr>
          <p:cNvPr id="33794" name="Content Placeholder 5">
            <a:extLst>
              <a:ext uri="{FF2B5EF4-FFF2-40B4-BE49-F238E27FC236}">
                <a16:creationId xmlns:a16="http://schemas.microsoft.com/office/drawing/2014/main" id="{37584B20-457E-4D40-BE9B-61D85DE548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3238" y="2711450"/>
            <a:ext cx="4375150" cy="3281363"/>
          </a:xfrm>
        </p:spPr>
      </p:pic>
      <p:pic>
        <p:nvPicPr>
          <p:cNvPr id="33795" name="Content Placeholder 7">
            <a:extLst>
              <a:ext uri="{FF2B5EF4-FFF2-40B4-BE49-F238E27FC236}">
                <a16:creationId xmlns:a16="http://schemas.microsoft.com/office/drawing/2014/main" id="{A6370BA4-9A7A-AB4D-AED2-7DFB9764010A}"/>
              </a:ext>
            </a:extLst>
          </p:cNvPr>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a:xfrm>
            <a:off x="5180013" y="2711450"/>
            <a:ext cx="4375150" cy="3281363"/>
          </a:xfrm>
        </p:spPr>
      </p:pic>
      <p:sp>
        <p:nvSpPr>
          <p:cNvPr id="33796" name="TextBox 8">
            <a:extLst>
              <a:ext uri="{FF2B5EF4-FFF2-40B4-BE49-F238E27FC236}">
                <a16:creationId xmlns:a16="http://schemas.microsoft.com/office/drawing/2014/main" id="{0A6E80A8-49C5-0643-BC37-76F744D67C27}"/>
              </a:ext>
            </a:extLst>
          </p:cNvPr>
          <p:cNvSpPr txBox="1">
            <a:spLocks noChangeArrowheads="1"/>
          </p:cNvSpPr>
          <p:nvPr/>
        </p:nvSpPr>
        <p:spPr bwMode="auto">
          <a:xfrm>
            <a:off x="609600" y="1787525"/>
            <a:ext cx="3684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Retrieved Atmospheric Relative Humidity from combined CrIS/ATMS(12/21/2015)  PCRTM algorithm</a:t>
            </a:r>
          </a:p>
        </p:txBody>
      </p:sp>
      <p:sp>
        <p:nvSpPr>
          <p:cNvPr id="33797" name="TextBox 9">
            <a:extLst>
              <a:ext uri="{FF2B5EF4-FFF2-40B4-BE49-F238E27FC236}">
                <a16:creationId xmlns:a16="http://schemas.microsoft.com/office/drawing/2014/main" id="{B2F4C64A-4EFB-3442-A949-4605C67ADF45}"/>
              </a:ext>
            </a:extLst>
          </p:cNvPr>
          <p:cNvSpPr txBox="1">
            <a:spLocks noChangeArrowheads="1"/>
          </p:cNvSpPr>
          <p:nvPr/>
        </p:nvSpPr>
        <p:spPr bwMode="auto">
          <a:xfrm>
            <a:off x="5410200" y="1676400"/>
            <a:ext cx="3684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Retrieved Atmospheric Temperature from combined CrIS/ATMS PCRTM algorithm</a:t>
            </a:r>
          </a:p>
        </p:txBody>
      </p:sp>
    </p:spTree>
    <p:extLst>
      <p:ext uri="{BB962C8B-B14F-4D97-AF65-F5344CB8AC3E}">
        <p14:creationId xmlns:p14="http://schemas.microsoft.com/office/powerpoint/2010/main" val="4185738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D7443C19-75B7-DA4E-8771-20DE9F5A3463}"/>
              </a:ext>
            </a:extLst>
          </p:cNvPr>
          <p:cNvSpPr>
            <a:spLocks noGrp="1" noChangeArrowheads="1"/>
          </p:cNvSpPr>
          <p:nvPr>
            <p:ph type="title"/>
          </p:nvPr>
        </p:nvSpPr>
        <p:spPr>
          <a:xfrm>
            <a:off x="1524000" y="228600"/>
            <a:ext cx="8305800" cy="751284"/>
          </a:xfrm>
        </p:spPr>
        <p:txBody>
          <a:bodyPr/>
          <a:lstStyle/>
          <a:p>
            <a:r>
              <a:rPr lang="en-US" altLang="en-US" sz="2400" dirty="0">
                <a:ea typeface="ＭＳ Ｐゴシック" panose="020B0600070205080204" pitchFamily="34" charset="-128"/>
              </a:rPr>
              <a:t>Examples of PCRTM-RA Retrieved and ECMWF Atmospheric Temperature and Water Vapor from </a:t>
            </a:r>
            <a:r>
              <a:rPr lang="en-US" altLang="en-US" sz="2400" dirty="0" err="1">
                <a:ea typeface="ＭＳ Ｐゴシック" panose="020B0600070205080204" pitchFamily="34" charset="-128"/>
              </a:rPr>
              <a:t>CrIS</a:t>
            </a:r>
            <a:endParaRPr lang="en-US" altLang="en-US" sz="2400" dirty="0">
              <a:ea typeface="ＭＳ Ｐゴシック" panose="020B0600070205080204" pitchFamily="34" charset="-128"/>
            </a:endParaRPr>
          </a:p>
        </p:txBody>
      </p:sp>
      <p:sp>
        <p:nvSpPr>
          <p:cNvPr id="54276" name="TextBox 5">
            <a:extLst>
              <a:ext uri="{FF2B5EF4-FFF2-40B4-BE49-F238E27FC236}">
                <a16:creationId xmlns:a16="http://schemas.microsoft.com/office/drawing/2014/main" id="{4E891AAF-3544-DA47-B973-E396494AC056}"/>
              </a:ext>
            </a:extLst>
          </p:cNvPr>
          <p:cNvSpPr txBox="1">
            <a:spLocks noChangeArrowheads="1"/>
          </p:cNvSpPr>
          <p:nvPr/>
        </p:nvSpPr>
        <p:spPr bwMode="auto">
          <a:xfrm>
            <a:off x="5657407" y="1162194"/>
            <a:ext cx="4030663" cy="31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a:spcBef>
                <a:spcPct val="20000"/>
              </a:spcBef>
              <a:buClr>
                <a:schemeClr val="tx1"/>
              </a:buClr>
              <a:buChar char="•"/>
              <a:defRPr kumimoji="1" sz="2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Char char="–"/>
              <a:defRPr kumimoji="1" sz="20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Char char="•"/>
              <a:defRPr kumimoji="1" sz="20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en-US" altLang="en-US" sz="1400" b="0" dirty="0"/>
              <a:t>PCRTM-RA Retrieved H</a:t>
            </a:r>
            <a:r>
              <a:rPr lang="en-US" altLang="en-US" sz="1400" b="0" baseline="-25000" dirty="0"/>
              <a:t>2</a:t>
            </a:r>
            <a:r>
              <a:rPr lang="en-US" altLang="en-US" sz="1400" b="0" dirty="0"/>
              <a:t>O at 500 </a:t>
            </a:r>
            <a:r>
              <a:rPr lang="en-US" altLang="en-US" sz="1400" b="0" dirty="0" err="1"/>
              <a:t>hPa</a:t>
            </a:r>
            <a:endParaRPr lang="en-US" altLang="en-US" sz="1400" b="0" dirty="0"/>
          </a:p>
        </p:txBody>
      </p:sp>
      <p:sp>
        <p:nvSpPr>
          <p:cNvPr id="54277" name="TextBox 6">
            <a:extLst>
              <a:ext uri="{FF2B5EF4-FFF2-40B4-BE49-F238E27FC236}">
                <a16:creationId xmlns:a16="http://schemas.microsoft.com/office/drawing/2014/main" id="{96541836-4298-BF4F-93C1-23743DC04227}"/>
              </a:ext>
            </a:extLst>
          </p:cNvPr>
          <p:cNvSpPr txBox="1">
            <a:spLocks noChangeArrowheads="1"/>
          </p:cNvSpPr>
          <p:nvPr/>
        </p:nvSpPr>
        <p:spPr bwMode="auto">
          <a:xfrm>
            <a:off x="6324600" y="4420428"/>
            <a:ext cx="2592602" cy="31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a:spcBef>
                <a:spcPct val="20000"/>
              </a:spcBef>
              <a:buClr>
                <a:schemeClr val="tx1"/>
              </a:buClr>
              <a:buChar char="•"/>
              <a:defRPr kumimoji="1" sz="2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Char char="–"/>
              <a:defRPr kumimoji="1" sz="20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Char char="•"/>
              <a:defRPr kumimoji="1" sz="20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en-US" altLang="en-US" sz="1400" b="0" dirty="0"/>
              <a:t>H</a:t>
            </a:r>
            <a:r>
              <a:rPr lang="en-US" altLang="en-US" sz="1400" b="0" baseline="-25000" dirty="0"/>
              <a:t>2</a:t>
            </a:r>
            <a:r>
              <a:rPr lang="en-US" altLang="en-US" sz="1400" b="0" dirty="0"/>
              <a:t>O at 500 </a:t>
            </a:r>
            <a:r>
              <a:rPr lang="en-US" altLang="en-US" sz="1400" b="0" dirty="0" err="1"/>
              <a:t>hPa</a:t>
            </a:r>
            <a:r>
              <a:rPr lang="en-US" altLang="en-US" sz="1400" b="0" dirty="0"/>
              <a:t> from ECMWF</a:t>
            </a:r>
          </a:p>
        </p:txBody>
      </p:sp>
      <p:pic>
        <p:nvPicPr>
          <p:cNvPr id="8" name="Picture 7">
            <a:extLst>
              <a:ext uri="{FF2B5EF4-FFF2-40B4-BE49-F238E27FC236}">
                <a16:creationId xmlns:a16="http://schemas.microsoft.com/office/drawing/2014/main" id="{13D194FF-29FF-1243-9476-ADEA4090EDC7}"/>
              </a:ext>
            </a:extLst>
          </p:cNvPr>
          <p:cNvPicPr/>
          <p:nvPr/>
        </p:nvPicPr>
        <p:blipFill rotWithShape="1">
          <a:blip r:embed="rId2"/>
          <a:srcRect l="5768" t="4999" r="7449" b="4303"/>
          <a:stretch/>
        </p:blipFill>
        <p:spPr>
          <a:xfrm>
            <a:off x="5867399" y="1492587"/>
            <a:ext cx="3660379" cy="2621756"/>
          </a:xfrm>
          <a:prstGeom prst="rect">
            <a:avLst/>
          </a:prstGeom>
        </p:spPr>
      </p:pic>
      <p:pic>
        <p:nvPicPr>
          <p:cNvPr id="10" name="Picture 9">
            <a:extLst>
              <a:ext uri="{FF2B5EF4-FFF2-40B4-BE49-F238E27FC236}">
                <a16:creationId xmlns:a16="http://schemas.microsoft.com/office/drawing/2014/main" id="{3546F4E6-6008-A848-9775-5F3E796803A7}"/>
              </a:ext>
            </a:extLst>
          </p:cNvPr>
          <p:cNvPicPr/>
          <p:nvPr/>
        </p:nvPicPr>
        <p:blipFill rotWithShape="1">
          <a:blip r:embed="rId3"/>
          <a:srcRect l="7803" t="4889" r="9887" b="5626"/>
          <a:stretch/>
        </p:blipFill>
        <p:spPr>
          <a:xfrm>
            <a:off x="5992415" y="4717556"/>
            <a:ext cx="3535363" cy="2621756"/>
          </a:xfrm>
          <a:prstGeom prst="rect">
            <a:avLst/>
          </a:prstGeom>
        </p:spPr>
      </p:pic>
      <p:pic>
        <p:nvPicPr>
          <p:cNvPr id="14" name="Content Placeholder 5" descr="temp_500mb_mw_ir.jpg">
            <a:extLst>
              <a:ext uri="{FF2B5EF4-FFF2-40B4-BE49-F238E27FC236}">
                <a16:creationId xmlns:a16="http://schemas.microsoft.com/office/drawing/2014/main" id="{B46728C9-9188-F449-94BE-9AA2C13818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 t="-1338" r="-1689" b="-1558"/>
          <a:stretch/>
        </p:blipFill>
        <p:spPr>
          <a:xfrm>
            <a:off x="530621" y="1494356"/>
            <a:ext cx="3763963" cy="2816363"/>
          </a:xfrm>
          <a:prstGeom prst="rect">
            <a:avLst/>
          </a:prstGeom>
        </p:spPr>
      </p:pic>
      <p:sp>
        <p:nvSpPr>
          <p:cNvPr id="15" name="Text Placeholder 12">
            <a:extLst>
              <a:ext uri="{FF2B5EF4-FFF2-40B4-BE49-F238E27FC236}">
                <a16:creationId xmlns:a16="http://schemas.microsoft.com/office/drawing/2014/main" id="{CCB6225B-9F2D-D44F-89D9-11F170CEECB6}"/>
              </a:ext>
            </a:extLst>
          </p:cNvPr>
          <p:cNvSpPr txBox="1">
            <a:spLocks noChangeArrowheads="1"/>
          </p:cNvSpPr>
          <p:nvPr/>
        </p:nvSpPr>
        <p:spPr bwMode="auto">
          <a:xfrm>
            <a:off x="332198" y="1130833"/>
            <a:ext cx="4160811" cy="31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defTabSz="1017588">
              <a:spcBef>
                <a:spcPct val="20000"/>
              </a:spcBef>
              <a:buClr>
                <a:schemeClr val="tx1"/>
              </a:buClr>
              <a:buChar char="•"/>
              <a:defRPr kumimoji="1" sz="2200" b="1">
                <a:solidFill>
                  <a:schemeClr val="tx1"/>
                </a:solidFill>
                <a:latin typeface="Arial" panose="020B0604020202020204" pitchFamily="34" charset="0"/>
                <a:ea typeface="ＭＳ Ｐゴシック" panose="020B0600070205080204" pitchFamily="34" charset="-128"/>
              </a:defRPr>
            </a:lvl1pPr>
            <a:lvl2pPr marL="742950" indent="-285750" defTabSz="1017588">
              <a:spcBef>
                <a:spcPct val="20000"/>
              </a:spcBef>
              <a:buClr>
                <a:schemeClr val="tx1"/>
              </a:buClr>
              <a:buChar char="–"/>
              <a:defRPr kumimoji="1" sz="2000" b="1">
                <a:solidFill>
                  <a:schemeClr val="tx1"/>
                </a:solidFill>
                <a:latin typeface="Arial" panose="020B0604020202020204" pitchFamily="34" charset="0"/>
                <a:ea typeface="ＭＳ Ｐゴシック" panose="020B0600070205080204" pitchFamily="34" charset="-128"/>
              </a:defRPr>
            </a:lvl2pPr>
            <a:lvl3pPr marL="1143000" indent="-228600" defTabSz="1017588">
              <a:spcBef>
                <a:spcPct val="20000"/>
              </a:spcBef>
              <a:buClr>
                <a:schemeClr val="tx1"/>
              </a:buClr>
              <a:buChar char="•"/>
              <a:defRPr kumimoji="1" sz="2000" b="1">
                <a:solidFill>
                  <a:schemeClr val="tx1"/>
                </a:solidFill>
                <a:latin typeface="Arial" panose="020B0604020202020204" pitchFamily="34" charset="0"/>
                <a:ea typeface="ＭＳ Ｐゴシック" panose="020B0600070205080204" pitchFamily="34" charset="-128"/>
              </a:defRPr>
            </a:lvl3pPr>
            <a:lvl4pPr marL="1600200" indent="-228600" defTabSz="1017588">
              <a:spcBef>
                <a:spcPct val="20000"/>
              </a:spcBef>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defTabSz="1017588">
              <a:spcBef>
                <a:spcPct val="20000"/>
              </a:spcBef>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defTabSz="1017588"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defTabSz="1017588"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defTabSz="1017588"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defTabSz="1017588"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1400" b="0" dirty="0"/>
              <a:t>PCRTM-RA Retrieved Temperature at 500 </a:t>
            </a:r>
            <a:r>
              <a:rPr lang="en-US" altLang="en-US" sz="1400" b="0" dirty="0" err="1"/>
              <a:t>hPa</a:t>
            </a:r>
            <a:endParaRPr lang="en-US" altLang="en-US" sz="1400" b="0" dirty="0"/>
          </a:p>
        </p:txBody>
      </p:sp>
      <p:pic>
        <p:nvPicPr>
          <p:cNvPr id="16" name="Picture 6" descr="temp_500mb_ec.jpg">
            <a:extLst>
              <a:ext uri="{FF2B5EF4-FFF2-40B4-BE49-F238E27FC236}">
                <a16:creationId xmlns:a16="http://schemas.microsoft.com/office/drawing/2014/main" id="{24623C16-6E1A-4E49-A131-EC8B2D325B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55" y="4717556"/>
            <a:ext cx="3763964" cy="282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2">
            <a:extLst>
              <a:ext uri="{FF2B5EF4-FFF2-40B4-BE49-F238E27FC236}">
                <a16:creationId xmlns:a16="http://schemas.microsoft.com/office/drawing/2014/main" id="{5CC0DE2D-96F1-F649-B736-A0A3E9758ED2}"/>
              </a:ext>
            </a:extLst>
          </p:cNvPr>
          <p:cNvSpPr txBox="1">
            <a:spLocks noChangeArrowheads="1"/>
          </p:cNvSpPr>
          <p:nvPr/>
        </p:nvSpPr>
        <p:spPr bwMode="auto">
          <a:xfrm>
            <a:off x="530621" y="4420428"/>
            <a:ext cx="3763962" cy="31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defTabSz="1017588">
              <a:spcBef>
                <a:spcPct val="20000"/>
              </a:spcBef>
              <a:buClr>
                <a:schemeClr val="tx1"/>
              </a:buClr>
              <a:buChar char="•"/>
              <a:defRPr kumimoji="1" sz="2200" b="1">
                <a:solidFill>
                  <a:schemeClr val="tx1"/>
                </a:solidFill>
                <a:latin typeface="Arial" panose="020B0604020202020204" pitchFamily="34" charset="0"/>
                <a:ea typeface="ＭＳ Ｐゴシック" panose="020B0600070205080204" pitchFamily="34" charset="-128"/>
              </a:defRPr>
            </a:lvl1pPr>
            <a:lvl2pPr marL="742950" indent="-285750" defTabSz="1017588">
              <a:spcBef>
                <a:spcPct val="20000"/>
              </a:spcBef>
              <a:buClr>
                <a:schemeClr val="tx1"/>
              </a:buClr>
              <a:buChar char="–"/>
              <a:defRPr kumimoji="1" sz="2000" b="1">
                <a:solidFill>
                  <a:schemeClr val="tx1"/>
                </a:solidFill>
                <a:latin typeface="Arial" panose="020B0604020202020204" pitchFamily="34" charset="0"/>
                <a:ea typeface="ＭＳ Ｐゴシック" panose="020B0600070205080204" pitchFamily="34" charset="-128"/>
              </a:defRPr>
            </a:lvl2pPr>
            <a:lvl3pPr marL="1143000" indent="-228600" defTabSz="1017588">
              <a:spcBef>
                <a:spcPct val="20000"/>
              </a:spcBef>
              <a:buClr>
                <a:schemeClr val="tx1"/>
              </a:buClr>
              <a:buChar char="•"/>
              <a:defRPr kumimoji="1" sz="2000" b="1">
                <a:solidFill>
                  <a:schemeClr val="tx1"/>
                </a:solidFill>
                <a:latin typeface="Arial" panose="020B0604020202020204" pitchFamily="34" charset="0"/>
                <a:ea typeface="ＭＳ Ｐゴシック" panose="020B0600070205080204" pitchFamily="34" charset="-128"/>
              </a:defRPr>
            </a:lvl3pPr>
            <a:lvl4pPr marL="1600200" indent="-228600" defTabSz="1017588">
              <a:spcBef>
                <a:spcPct val="20000"/>
              </a:spcBef>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defTabSz="1017588">
              <a:spcBef>
                <a:spcPct val="20000"/>
              </a:spcBef>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defTabSz="1017588"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defTabSz="1017588"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defTabSz="1017588"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defTabSz="1017588" eaLnBrk="0" fontAlgn="base" hangingPunct="0">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1400" b="0" dirty="0"/>
              <a:t>500 </a:t>
            </a:r>
            <a:r>
              <a:rPr lang="en-US" altLang="en-US" sz="1400" b="0" dirty="0" err="1"/>
              <a:t>hPa</a:t>
            </a:r>
            <a:r>
              <a:rPr lang="en-US" altLang="en-US" sz="1400" b="0" dirty="0"/>
              <a:t> Temperature from ECMWF</a:t>
            </a:r>
          </a:p>
        </p:txBody>
      </p:sp>
    </p:spTree>
    <p:extLst>
      <p:ext uri="{BB962C8B-B14F-4D97-AF65-F5344CB8AC3E}">
        <p14:creationId xmlns:p14="http://schemas.microsoft.com/office/powerpoint/2010/main" val="4097856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6">
            <a:extLst>
              <a:ext uri="{FF2B5EF4-FFF2-40B4-BE49-F238E27FC236}">
                <a16:creationId xmlns:a16="http://schemas.microsoft.com/office/drawing/2014/main" id="{CD3CEBAA-13A8-244C-BCB5-CBA08926D4EF}"/>
              </a:ext>
            </a:extLst>
          </p:cNvPr>
          <p:cNvSpPr>
            <a:spLocks noGrp="1"/>
          </p:cNvSpPr>
          <p:nvPr>
            <p:ph type="title"/>
          </p:nvPr>
        </p:nvSpPr>
        <p:spPr>
          <a:xfrm>
            <a:off x="152400" y="457200"/>
            <a:ext cx="10058400" cy="457048"/>
          </a:xfrm>
        </p:spPr>
        <p:txBody>
          <a:bodyPr/>
          <a:lstStyle/>
          <a:p>
            <a:pPr algn="ctr"/>
            <a:r>
              <a:rPr lang="en-US" sz="2970" dirty="0"/>
              <a:t>Spectral fingerprinting methodology</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32553BA-7B0E-CC44-862C-0CC4BB6DE3AF}"/>
                  </a:ext>
                </a:extLst>
              </p:cNvPr>
              <p:cNvSpPr/>
              <p:nvPr/>
            </p:nvSpPr>
            <p:spPr>
              <a:xfrm>
                <a:off x="3657599" y="1750465"/>
                <a:ext cx="6138407" cy="2944011"/>
              </a:xfrm>
              <a:prstGeom prst="rect">
                <a:avLst/>
              </a:prstGeom>
            </p:spPr>
            <p:txBody>
              <a:bodyPr wrap="square">
                <a:spAutoFit/>
              </a:bodyPr>
              <a:lstStyle/>
              <a:p>
                <a:pPr marL="235744" indent="-235744">
                  <a:buFont typeface="Arial" panose="020B0604020202020204" pitchFamily="34" charset="0"/>
                  <a:buChar char="•"/>
                </a:pPr>
                <a:r>
                  <a:rPr lang="en-US" sz="1650" dirty="0"/>
                  <a:t>Assumes a linear relationship between the change in climate variables and the introduced change in TOA spectral radiance within specified spatiotemporal scale</a:t>
                </a:r>
              </a:p>
              <a:p>
                <a:pPr algn="ctr"/>
                <a14:m>
                  <m:oMath xmlns:m="http://schemas.openxmlformats.org/officeDocument/2006/math">
                    <m:r>
                      <a:rPr lang="en-US" sz="1650" b="1" i="1">
                        <a:latin typeface="Cambria Math" panose="02040503050406030204" pitchFamily="18" charset="0"/>
                      </a:rPr>
                      <m:t>𝜟</m:t>
                    </m:r>
                    <m:r>
                      <a:rPr lang="mr-IN" sz="1650" i="1">
                        <a:latin typeface="Cambria Math" panose="02040503050406030204" pitchFamily="18" charset="0"/>
                        <a:ea typeface="Cambria Math" panose="02040503050406030204" pitchFamily="18" charset="0"/>
                      </a:rPr>
                      <m:t>ℝ</m:t>
                    </m:r>
                    <m:r>
                      <a:rPr lang="en-US" sz="1650" b="1" i="1">
                        <a:latin typeface="Cambria Math" panose="02040503050406030204" pitchFamily="18" charset="0"/>
                      </a:rPr>
                      <m:t>=</m:t>
                    </m:r>
                    <m:r>
                      <a:rPr lang="en-US" sz="1650" b="1" i="1">
                        <a:latin typeface="Cambria Math" panose="02040503050406030204" pitchFamily="18" charset="0"/>
                      </a:rPr>
                      <m:t>𝑺</m:t>
                    </m:r>
                    <m:r>
                      <a:rPr lang="en-US" sz="1650" b="1" i="1">
                        <a:latin typeface="Cambria Math" panose="02040503050406030204" pitchFamily="18" charset="0"/>
                      </a:rPr>
                      <m:t>𝜟𝜶</m:t>
                    </m:r>
                    <m:r>
                      <a:rPr lang="en-US" sz="1650" b="1" i="1">
                        <a:latin typeface="Cambria Math" panose="02040503050406030204" pitchFamily="18" charset="0"/>
                      </a:rPr>
                      <m:t>+ </m:t>
                    </m:r>
                    <m:r>
                      <a:rPr lang="en-US" sz="1650" b="1" i="1">
                        <a:latin typeface="Cambria Math" panose="02040503050406030204" pitchFamily="18" charset="0"/>
                      </a:rPr>
                      <m:t>𝜺</m:t>
                    </m:r>
                  </m:oMath>
                </a14:m>
                <a:r>
                  <a:rPr lang="en-US" sz="1650" dirty="0"/>
                  <a:t> </a:t>
                </a:r>
              </a:p>
              <a:p>
                <a:pPr algn="ctr"/>
                <a:r>
                  <a:rPr lang="mr-IN" sz="1650" dirty="0"/>
                  <a:t>𝜟</a:t>
                </a:r>
                <a14:m>
                  <m:oMath xmlns:m="http://schemas.openxmlformats.org/officeDocument/2006/math">
                    <m:r>
                      <a:rPr lang="mr-IN" sz="1650" i="1">
                        <a:latin typeface="Cambria Math" panose="02040503050406030204" pitchFamily="18" charset="0"/>
                        <a:ea typeface="Cambria Math" panose="02040503050406030204" pitchFamily="18" charset="0"/>
                      </a:rPr>
                      <m:t>ℝ</m:t>
                    </m:r>
                    <m:r>
                      <a:rPr lang="mr-IN" sz="1650" i="1">
                        <a:latin typeface="Cambria Math" panose="02040503050406030204" pitchFamily="18" charset="0"/>
                        <a:ea typeface="Cambria Math" panose="02040503050406030204" pitchFamily="18" charset="0"/>
                      </a:rPr>
                      <m:t> </m:t>
                    </m:r>
                  </m:oMath>
                </a14:m>
                <a:r>
                  <a:rPr lang="en-US" sz="1650" dirty="0"/>
                  <a:t>- the radiance spectral fingerprints, </a:t>
                </a:r>
                <a:r>
                  <a:rPr lang="mr-IN" sz="1650" dirty="0"/>
                  <a:t>𝑺</a:t>
                </a:r>
                <a:r>
                  <a:rPr lang="en-US" sz="1650" dirty="0"/>
                  <a:t> - radiative kernel, </a:t>
                </a:r>
              </a:p>
              <a:p>
                <a:pPr algn="ctr"/>
                <a:r>
                  <a:rPr lang="mr-IN" sz="1650" dirty="0"/>
                  <a:t>𝜟𝜶</a:t>
                </a:r>
                <a:r>
                  <a:rPr lang="en-US" sz="1650" dirty="0"/>
                  <a:t> - the change in climate variable,</a:t>
                </a:r>
                <a14:m>
                  <m:oMath xmlns:m="http://schemas.openxmlformats.org/officeDocument/2006/math">
                    <m:r>
                      <a:rPr lang="en-US" sz="1650" b="0" i="0" smtClean="0">
                        <a:latin typeface="Cambria Math" panose="02040503050406030204" pitchFamily="18" charset="0"/>
                      </a:rPr>
                      <m:t>   </m:t>
                    </m:r>
                    <m:r>
                      <a:rPr lang="en-US" sz="1650" b="1" i="1">
                        <a:latin typeface="Cambria Math" panose="02040503050406030204" pitchFamily="18" charset="0"/>
                      </a:rPr>
                      <m:t>𝜺</m:t>
                    </m:r>
                  </m:oMath>
                </a14:m>
                <a:r>
                  <a:rPr lang="en-US" sz="1650" dirty="0"/>
                  <a:t> – nonlinearity residual.</a:t>
                </a:r>
              </a:p>
              <a:p>
                <a:pPr marL="235744" indent="-235744">
                  <a:buFont typeface="Arial" panose="020B0604020202020204" pitchFamily="34" charset="0"/>
                  <a:buChar char="•"/>
                </a:pPr>
                <a:r>
                  <a:rPr lang="en-US" sz="1650" dirty="0"/>
                  <a:t>Attributes TOA spectral radiance change to the change in climate variable</a:t>
                </a:r>
              </a:p>
              <a:p>
                <a:pPr algn="ctr"/>
                <a14:m>
                  <m:oMath xmlns:m="http://schemas.openxmlformats.org/officeDocument/2006/math">
                    <m:r>
                      <a:rPr lang="en-US" i="1">
                        <a:latin typeface="Cambria Math" panose="02040503050406030204" pitchFamily="18" charset="0"/>
                      </a:rPr>
                      <m:t>∆</m:t>
                    </m:r>
                    <m:r>
                      <a:rPr lang="en-US" b="1" i="1">
                        <a:latin typeface="Cambria Math" panose="02040503050406030204" pitchFamily="18" charset="0"/>
                      </a:rPr>
                      <m:t>𝜶</m:t>
                    </m:r>
                    <m:r>
                      <a:rPr lang="en-US" i="1">
                        <a:latin typeface="Cambria Math" panose="02040503050406030204" pitchFamily="18" charset="0"/>
                      </a:rPr>
                      <m:t>=</m:t>
                    </m:r>
                    <m:sSup>
                      <m:sSupPr>
                        <m:ctrlPr>
                          <a:rPr lang="en-US" sz="1600" i="1">
                            <a:latin typeface="Cambria Math" panose="02040503050406030204" pitchFamily="18" charset="0"/>
                          </a:rPr>
                        </m:ctrlPr>
                      </m:sSupPr>
                      <m:e>
                        <m:sSup>
                          <m:sSupPr>
                            <m:ctrlPr>
                              <a:rPr lang="en-US" sz="1600" i="1">
                                <a:latin typeface="Cambria Math" panose="02040503050406030204" pitchFamily="18" charset="0"/>
                              </a:rPr>
                            </m:ctrlPr>
                          </m:sSupPr>
                          <m:e>
                            <m:sSup>
                              <m:sSupPr>
                                <m:ctrlPr>
                                  <a:rPr lang="en-US" sz="1600" i="1">
                                    <a:latin typeface="Cambria Math" panose="02040503050406030204" pitchFamily="18" charset="0"/>
                                  </a:rPr>
                                </m:ctrlPr>
                              </m:sSupPr>
                              <m:e>
                                <m:sSup>
                                  <m:sSupPr>
                                    <m:ctrlPr>
                                      <a:rPr lang="en-US" sz="1600" i="1">
                                        <a:latin typeface="Cambria Math" panose="02040503050406030204" pitchFamily="18" charset="0"/>
                                      </a:rPr>
                                    </m:ctrlPr>
                                  </m:sSupPr>
                                  <m:e>
                                    <m:sSup>
                                      <m:sSupPr>
                                        <m:ctrlPr>
                                          <a:rPr lang="en-US" sz="1600" i="1">
                                            <a:latin typeface="Cambria Math" panose="02040503050406030204" pitchFamily="18" charset="0"/>
                                          </a:rPr>
                                        </m:ctrlPr>
                                      </m:sSupPr>
                                      <m:e>
                                        <m:r>
                                          <a:rPr lang="en-US" i="1">
                                            <a:latin typeface="Cambria Math" panose="02040503050406030204" pitchFamily="18" charset="0"/>
                                          </a:rPr>
                                          <m:t>(</m:t>
                                        </m:r>
                                        <m:r>
                                          <a:rPr lang="en-US" b="1" i="1">
                                            <a:latin typeface="Cambria Math" panose="02040503050406030204" pitchFamily="18" charset="0"/>
                                          </a:rPr>
                                          <m:t>𝑺</m:t>
                                        </m:r>
                                      </m:e>
                                      <m:sup>
                                        <m:r>
                                          <a:rPr lang="en-US" i="1">
                                            <a:latin typeface="Cambria Math" panose="02040503050406030204" pitchFamily="18" charset="0"/>
                                          </a:rPr>
                                          <m:t>𝑇</m:t>
                                        </m:r>
                                      </m:sup>
                                    </m:sSup>
                                    <m:r>
                                      <a:rPr lang="en-US" b="1" i="1">
                                        <a:latin typeface="Cambria Math" panose="02040503050406030204" pitchFamily="18" charset="0"/>
                                      </a:rPr>
                                      <m:t>𝚺</m:t>
                                    </m:r>
                                  </m:e>
                                  <m:sup>
                                    <m:r>
                                      <a:rPr lang="en-US" i="1">
                                        <a:latin typeface="Cambria Math" panose="02040503050406030204" pitchFamily="18" charset="0"/>
                                      </a:rPr>
                                      <m:t>−1</m:t>
                                    </m:r>
                                  </m:sup>
                                </m:sSup>
                                <m:r>
                                  <a:rPr lang="en-US" b="1" i="1">
                                    <a:latin typeface="Cambria Math" panose="02040503050406030204" pitchFamily="18" charset="0"/>
                                  </a:rPr>
                                  <m:t>𝑺</m:t>
                                </m:r>
                                <m:r>
                                  <a:rPr lang="en-US" b="1" i="1">
                                    <a:latin typeface="Cambria Math" panose="02040503050406030204" pitchFamily="18" charset="0"/>
                                  </a:rPr>
                                  <m:t>+</m:t>
                                </m:r>
                                <m:sSubSup>
                                  <m:sSubSupPr>
                                    <m:ctrlPr>
                                      <a:rPr lang="en-US" sz="1600" b="1" i="1">
                                        <a:latin typeface="Cambria Math" panose="02040503050406030204" pitchFamily="18" charset="0"/>
                                      </a:rPr>
                                    </m:ctrlPr>
                                  </m:sSubSupPr>
                                  <m:e>
                                    <m:r>
                                      <a:rPr lang="en-US" b="1" i="1">
                                        <a:latin typeface="Cambria Math" panose="02040503050406030204" pitchFamily="18" charset="0"/>
                                      </a:rPr>
                                      <m:t>𝚺</m:t>
                                    </m:r>
                                  </m:e>
                                  <m:sub>
                                    <m:r>
                                      <a:rPr lang="en-US" b="1" i="1">
                                        <a:latin typeface="Cambria Math" panose="02040503050406030204" pitchFamily="18" charset="0"/>
                                      </a:rPr>
                                      <m:t>𝒂</m:t>
                                    </m:r>
                                  </m:sub>
                                  <m:sup>
                                    <m:r>
                                      <a:rPr lang="en-US" b="1" i="1">
                                        <a:latin typeface="Cambria Math" panose="02040503050406030204" pitchFamily="18" charset="0"/>
                                      </a:rPr>
                                      <m:t>−</m:t>
                                    </m:r>
                                    <m:r>
                                      <a:rPr lang="en-US" b="1" i="1">
                                        <a:latin typeface="Cambria Math" panose="02040503050406030204" pitchFamily="18" charset="0"/>
                                      </a:rPr>
                                      <m:t>𝟏</m:t>
                                    </m:r>
                                  </m:sup>
                                </m:sSubSup>
                                <m:r>
                                  <a:rPr lang="en-US" i="1">
                                    <a:latin typeface="Cambria Math" panose="02040503050406030204" pitchFamily="18" charset="0"/>
                                  </a:rPr>
                                  <m:t>)</m:t>
                                </m:r>
                              </m:e>
                              <m:sup>
                                <m:r>
                                  <a:rPr lang="en-US" i="1">
                                    <a:latin typeface="Cambria Math" panose="02040503050406030204" pitchFamily="18" charset="0"/>
                                  </a:rPr>
                                  <m:t>−1</m:t>
                                </m:r>
                              </m:sup>
                            </m:sSup>
                            <m:r>
                              <a:rPr lang="en-US" b="1" i="1">
                                <a:latin typeface="Cambria Math" panose="02040503050406030204" pitchFamily="18" charset="0"/>
                              </a:rPr>
                              <m:t>𝑺</m:t>
                            </m:r>
                          </m:e>
                          <m:sup>
                            <m:r>
                              <a:rPr lang="en-US" i="1">
                                <a:latin typeface="Cambria Math" panose="02040503050406030204" pitchFamily="18" charset="0"/>
                              </a:rPr>
                              <m:t>𝑇</m:t>
                            </m:r>
                          </m:sup>
                        </m:sSup>
                        <m:r>
                          <a:rPr lang="en-US" b="1" i="1">
                            <a:latin typeface="Cambria Math" panose="02040503050406030204" pitchFamily="18" charset="0"/>
                          </a:rPr>
                          <m:t>𝚺</m:t>
                        </m:r>
                      </m:e>
                      <m:sup>
                        <m:r>
                          <a:rPr lang="en-US" i="1">
                            <a:latin typeface="Cambria Math" panose="02040503050406030204" pitchFamily="18" charset="0"/>
                          </a:rPr>
                          <m:t>−1</m:t>
                        </m:r>
                      </m:sup>
                    </m:sSup>
                    <m:r>
                      <m:rPr>
                        <m:nor/>
                      </m:rPr>
                      <a:rPr lang="mr-IN" dirty="0"/>
                      <m:t>𝜟</m:t>
                    </m:r>
                    <m:r>
                      <a:rPr lang="mr-IN" i="1">
                        <a:latin typeface="Cambria Math" panose="02040503050406030204" pitchFamily="18" charset="0"/>
                        <a:ea typeface="Cambria Math" panose="02040503050406030204" pitchFamily="18" charset="0"/>
                      </a:rPr>
                      <m:t>ℝ</m:t>
                    </m:r>
                  </m:oMath>
                </a14:m>
                <a:r>
                  <a:rPr lang="en-US" dirty="0"/>
                  <a:t>.</a:t>
                </a:r>
                <a:r>
                  <a:rPr lang="en-US" sz="1600" dirty="0">
                    <a:effectLst/>
                  </a:rPr>
                  <a:t> </a:t>
                </a:r>
                <a:r>
                  <a:rPr lang="en-US" sz="1650" dirty="0"/>
                  <a:t>  </a:t>
                </a:r>
              </a:p>
              <a:p>
                <a:pPr algn="ctr"/>
                <a:r>
                  <a:rPr lang="mr-IN" sz="1650" dirty="0"/>
                  <a:t>𝚺</a:t>
                </a:r>
                <a:r>
                  <a:rPr lang="en-US" sz="1650" dirty="0"/>
                  <a:t> - spectral fingerprints uncertainty, covariance of </a:t>
                </a:r>
                <a14:m>
                  <m:oMath xmlns:m="http://schemas.openxmlformats.org/officeDocument/2006/math">
                    <m:r>
                      <a:rPr lang="en-US" sz="1650" b="1" i="1">
                        <a:latin typeface="Cambria Math" panose="02040503050406030204" pitchFamily="18" charset="0"/>
                      </a:rPr>
                      <m:t>𝜺</m:t>
                    </m:r>
                  </m:oMath>
                </a14:m>
                <a:endParaRPr lang="en-US" sz="1650" dirty="0"/>
              </a:p>
              <a:p>
                <a:pPr algn="ct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Var</m:t>
                      </m:r>
                      <m:r>
                        <a:rPr lang="en-US">
                          <a:latin typeface="Cambria Math" panose="02040503050406030204" pitchFamily="18" charset="0"/>
                        </a:rPr>
                        <m:t>(</m:t>
                      </m:r>
                      <m:r>
                        <a:rPr lang="en-US" i="1">
                          <a:latin typeface="Cambria Math" panose="02040503050406030204" pitchFamily="18" charset="0"/>
                        </a:rPr>
                        <m:t>∆</m:t>
                      </m:r>
                      <m:r>
                        <a:rPr lang="en-US" b="1" i="1">
                          <a:latin typeface="Cambria Math" panose="02040503050406030204" pitchFamily="18" charset="0"/>
                        </a:rPr>
                        <m:t>𝜶</m:t>
                      </m:r>
                      <m:r>
                        <a:rPr lang="en-US">
                          <a:latin typeface="Cambria Math" panose="02040503050406030204" pitchFamily="18" charset="0"/>
                        </a:rPr>
                        <m:t>) </m:t>
                      </m:r>
                      <m:sSup>
                        <m:sSupPr>
                          <m:ctrlPr>
                            <a:rPr lang="en-US" sz="1600" i="1">
                              <a:latin typeface="Cambria Math" panose="02040503050406030204" pitchFamily="18" charset="0"/>
                            </a:rPr>
                          </m:ctrlPr>
                        </m:sSupPr>
                        <m:e>
                          <m:r>
                            <a:rPr lang="en-US" i="1">
                              <a:latin typeface="Cambria Math" panose="02040503050406030204" pitchFamily="18" charset="0"/>
                            </a:rPr>
                            <m:t>=</m:t>
                          </m:r>
                          <m:sSup>
                            <m:sSupPr>
                              <m:ctrlPr>
                                <a:rPr lang="en-US" sz="1600" i="1">
                                  <a:latin typeface="Cambria Math" panose="02040503050406030204" pitchFamily="18" charset="0"/>
                                </a:rPr>
                              </m:ctrlPr>
                            </m:sSupPr>
                            <m:e>
                              <m:sSup>
                                <m:sSupPr>
                                  <m:ctrlPr>
                                    <a:rPr lang="en-US" sz="1600" i="1">
                                      <a:latin typeface="Cambria Math" panose="02040503050406030204" pitchFamily="18" charset="0"/>
                                    </a:rPr>
                                  </m:ctrlPr>
                                </m:sSupPr>
                                <m:e>
                                  <m:r>
                                    <a:rPr lang="en-US" i="1">
                                      <a:latin typeface="Cambria Math" panose="02040503050406030204" pitchFamily="18" charset="0"/>
                                    </a:rPr>
                                    <m:t>(</m:t>
                                  </m:r>
                                  <m:r>
                                    <a:rPr lang="en-US" b="1" i="1">
                                      <a:latin typeface="Cambria Math" panose="02040503050406030204" pitchFamily="18" charset="0"/>
                                    </a:rPr>
                                    <m:t>𝑺</m:t>
                                  </m:r>
                                </m:e>
                                <m:sup>
                                  <m:r>
                                    <a:rPr lang="en-US" i="1">
                                      <a:latin typeface="Cambria Math" panose="02040503050406030204" pitchFamily="18" charset="0"/>
                                    </a:rPr>
                                    <m:t>𝑇</m:t>
                                  </m:r>
                                </m:sup>
                              </m:sSup>
                              <m:r>
                                <a:rPr lang="en-US" b="1" i="1">
                                  <a:latin typeface="Cambria Math" panose="02040503050406030204" pitchFamily="18" charset="0"/>
                                </a:rPr>
                                <m:t>𝚺</m:t>
                              </m:r>
                            </m:e>
                            <m:sup>
                              <m:r>
                                <a:rPr lang="en-US" i="1">
                                  <a:latin typeface="Cambria Math" panose="02040503050406030204" pitchFamily="18" charset="0"/>
                                </a:rPr>
                                <m:t>−1</m:t>
                              </m:r>
                            </m:sup>
                          </m:sSup>
                          <m:r>
                            <a:rPr lang="en-US" b="1" i="1">
                              <a:latin typeface="Cambria Math" panose="02040503050406030204" pitchFamily="18" charset="0"/>
                            </a:rPr>
                            <m:t>𝑺</m:t>
                          </m:r>
                          <m:r>
                            <a:rPr lang="en-US" b="1" i="1">
                              <a:latin typeface="Cambria Math" panose="02040503050406030204" pitchFamily="18" charset="0"/>
                            </a:rPr>
                            <m:t>+</m:t>
                          </m:r>
                          <m:sSubSup>
                            <m:sSubSupPr>
                              <m:ctrlPr>
                                <a:rPr lang="en-US" sz="1600" b="1" i="1">
                                  <a:latin typeface="Cambria Math" panose="02040503050406030204" pitchFamily="18" charset="0"/>
                                </a:rPr>
                              </m:ctrlPr>
                            </m:sSubSupPr>
                            <m:e>
                              <m:r>
                                <a:rPr lang="en-US" b="1" i="1">
                                  <a:latin typeface="Cambria Math" panose="02040503050406030204" pitchFamily="18" charset="0"/>
                                </a:rPr>
                                <m:t>𝚺</m:t>
                              </m:r>
                            </m:e>
                            <m:sub>
                              <m:r>
                                <a:rPr lang="en-US" b="1" i="1">
                                  <a:latin typeface="Cambria Math" panose="02040503050406030204" pitchFamily="18" charset="0"/>
                                </a:rPr>
                                <m:t>𝒂</m:t>
                              </m:r>
                            </m:sub>
                            <m:sup>
                              <m:r>
                                <a:rPr lang="en-US" b="1" i="1">
                                  <a:latin typeface="Cambria Math" panose="02040503050406030204" pitchFamily="18" charset="0"/>
                                </a:rPr>
                                <m:t>−</m:t>
                              </m:r>
                              <m:r>
                                <a:rPr lang="en-US" b="1" i="1">
                                  <a:latin typeface="Cambria Math" panose="02040503050406030204" pitchFamily="18" charset="0"/>
                                </a:rPr>
                                <m:t>𝟏</m:t>
                              </m:r>
                            </m:sup>
                          </m:sSubSup>
                          <m:r>
                            <a:rPr lang="en-US" i="1">
                              <a:latin typeface="Cambria Math" panose="02040503050406030204" pitchFamily="18" charset="0"/>
                            </a:rPr>
                            <m:t>)</m:t>
                          </m:r>
                        </m:e>
                        <m:sup>
                          <m:r>
                            <a:rPr lang="en-US" i="1">
                              <a:latin typeface="Cambria Math" panose="02040503050406030204" pitchFamily="18" charset="0"/>
                            </a:rPr>
                            <m:t>−1</m:t>
                          </m:r>
                        </m:sup>
                      </m:sSup>
                    </m:oMath>
                  </m:oMathPara>
                </a14:m>
                <a:endParaRPr lang="en-US" sz="1650" dirty="0"/>
              </a:p>
            </p:txBody>
          </p:sp>
        </mc:Choice>
        <mc:Fallback xmlns="">
          <p:sp>
            <p:nvSpPr>
              <p:cNvPr id="16" name="Rectangle 15">
                <a:extLst>
                  <a:ext uri="{FF2B5EF4-FFF2-40B4-BE49-F238E27FC236}">
                    <a16:creationId xmlns:a16="http://schemas.microsoft.com/office/drawing/2014/main" id="{F32553BA-7B0E-CC44-862C-0CC4BB6DE3AF}"/>
                  </a:ext>
                </a:extLst>
              </p:cNvPr>
              <p:cNvSpPr>
                <a:spLocks noRot="1" noChangeAspect="1" noMove="1" noResize="1" noEditPoints="1" noAdjustHandles="1" noChangeArrowheads="1" noChangeShapeType="1" noTextEdit="1"/>
              </p:cNvSpPr>
              <p:nvPr/>
            </p:nvSpPr>
            <p:spPr>
              <a:xfrm>
                <a:off x="3657599" y="1750465"/>
                <a:ext cx="6138407" cy="2944011"/>
              </a:xfrm>
              <a:prstGeom prst="rect">
                <a:avLst/>
              </a:prstGeom>
              <a:blipFill>
                <a:blip r:embed="rId4"/>
                <a:stretch>
                  <a:fillRect l="-413" t="-429" b="-128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641F7E8F-3D10-A046-863D-490FB5666E0B}"/>
              </a:ext>
            </a:extLst>
          </p:cNvPr>
          <p:cNvSpPr/>
          <p:nvPr/>
        </p:nvSpPr>
        <p:spPr>
          <a:xfrm>
            <a:off x="3657599" y="5061672"/>
            <a:ext cx="5919748" cy="2174441"/>
          </a:xfrm>
          <a:prstGeom prst="rect">
            <a:avLst/>
          </a:prstGeom>
          <a:ln>
            <a:solidFill>
              <a:schemeClr val="accent1"/>
            </a:solidFill>
          </a:ln>
        </p:spPr>
        <p:txBody>
          <a:bodyPr wrap="square">
            <a:spAutoFit/>
          </a:bodyPr>
          <a:lstStyle/>
          <a:p>
            <a:pPr algn="ctr"/>
            <a:r>
              <a:rPr lang="en-US" sz="1980" dirty="0"/>
              <a:t>Spectral fingerprinting challenges</a:t>
            </a:r>
          </a:p>
          <a:p>
            <a:pPr algn="ctr"/>
            <a:endParaRPr lang="en-US" sz="1650" dirty="0"/>
          </a:p>
          <a:p>
            <a:pPr marL="282893" indent="-282893" algn="just">
              <a:buFont typeface="Arial" panose="020B0604020202020204" pitchFamily="34" charset="0"/>
              <a:buChar char="•"/>
            </a:pPr>
            <a:r>
              <a:rPr lang="en-US" sz="1650" dirty="0"/>
              <a:t>Requires complicated radiative kernels </a:t>
            </a:r>
            <a:r>
              <a:rPr lang="mr-IN" sz="1650" dirty="0"/>
              <a:t>𝑺</a:t>
            </a:r>
            <a:r>
              <a:rPr lang="en-US" sz="1650" dirty="0"/>
              <a:t> to account for contributions from major climate variables  including temperature, water vapor, surface properties, trace gases, and clouds</a:t>
            </a:r>
          </a:p>
          <a:p>
            <a:pPr marL="282893" indent="-282893" algn="just">
              <a:buFont typeface="Arial" panose="020B0604020202020204" pitchFamily="34" charset="0"/>
              <a:buChar char="•"/>
            </a:pPr>
            <a:endParaRPr lang="en-US" sz="1650" dirty="0"/>
          </a:p>
          <a:p>
            <a:pPr marL="282893" indent="-282893" algn="just">
              <a:buFont typeface="Arial" panose="020B0604020202020204" pitchFamily="34" charset="0"/>
              <a:buChar char="•"/>
            </a:pPr>
            <a:r>
              <a:rPr lang="en-US" sz="1650" dirty="0"/>
              <a:t>Need to ensure the ‘radiance closure’</a:t>
            </a:r>
          </a:p>
        </p:txBody>
      </p:sp>
      <p:pic>
        <p:nvPicPr>
          <p:cNvPr id="8" name="Picture 7">
            <a:extLst>
              <a:ext uri="{FF2B5EF4-FFF2-40B4-BE49-F238E27FC236}">
                <a16:creationId xmlns:a16="http://schemas.microsoft.com/office/drawing/2014/main" id="{760337B7-4B43-1646-A787-2AF311D2FAE1}"/>
              </a:ext>
            </a:extLst>
          </p:cNvPr>
          <p:cNvPicPr>
            <a:picLocks noChangeAspect="1"/>
          </p:cNvPicPr>
          <p:nvPr/>
        </p:nvPicPr>
        <p:blipFill>
          <a:blip r:embed="rId5"/>
          <a:stretch>
            <a:fillRect/>
          </a:stretch>
        </p:blipFill>
        <p:spPr>
          <a:xfrm>
            <a:off x="262394" y="1750465"/>
            <a:ext cx="3257960" cy="5368449"/>
          </a:xfrm>
          <a:prstGeom prst="rect">
            <a:avLst/>
          </a:prstGeom>
        </p:spPr>
      </p:pic>
    </p:spTree>
    <p:extLst>
      <p:ext uri="{BB962C8B-B14F-4D97-AF65-F5344CB8AC3E}">
        <p14:creationId xmlns:p14="http://schemas.microsoft.com/office/powerpoint/2010/main" val="4121074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9B112-6736-5344-8DE5-E723DDFA5D53}"/>
              </a:ext>
            </a:extLst>
          </p:cNvPr>
          <p:cNvSpPr>
            <a:spLocks noGrp="1"/>
          </p:cNvSpPr>
          <p:nvPr>
            <p:ph type="title"/>
          </p:nvPr>
        </p:nvSpPr>
        <p:spPr>
          <a:xfrm>
            <a:off x="1295400" y="198383"/>
            <a:ext cx="8458200" cy="990271"/>
          </a:xfrm>
        </p:spPr>
        <p:txBody>
          <a:bodyPr>
            <a:normAutofit/>
          </a:bodyPr>
          <a:lstStyle/>
          <a:p>
            <a:pPr algn="ctr"/>
            <a:r>
              <a:rPr lang="en-US" sz="3200" dirty="0"/>
              <a:t>Jacobian calculated using PCRTM under all-sky conditions</a:t>
            </a:r>
          </a:p>
        </p:txBody>
      </p:sp>
      <p:pic>
        <p:nvPicPr>
          <p:cNvPr id="5" name="Content Placeholder 4">
            <a:extLst>
              <a:ext uri="{FF2B5EF4-FFF2-40B4-BE49-F238E27FC236}">
                <a16:creationId xmlns:a16="http://schemas.microsoft.com/office/drawing/2014/main" id="{ADB9D9A6-EBB2-1242-9A86-1B59E91068FB}"/>
              </a:ext>
            </a:extLst>
          </p:cNvPr>
          <p:cNvPicPr>
            <a:picLocks noGrp="1" noChangeAspect="1"/>
          </p:cNvPicPr>
          <p:nvPr>
            <p:ph idx="1"/>
          </p:nvPr>
        </p:nvPicPr>
        <p:blipFill>
          <a:blip r:embed="rId2"/>
          <a:stretch>
            <a:fillRect/>
          </a:stretch>
        </p:blipFill>
        <p:spPr>
          <a:xfrm>
            <a:off x="108267" y="2279721"/>
            <a:ext cx="3488879" cy="2595801"/>
          </a:xfrm>
        </p:spPr>
      </p:pic>
      <p:pic>
        <p:nvPicPr>
          <p:cNvPr id="7" name="Picture 6">
            <a:extLst>
              <a:ext uri="{FF2B5EF4-FFF2-40B4-BE49-F238E27FC236}">
                <a16:creationId xmlns:a16="http://schemas.microsoft.com/office/drawing/2014/main" id="{C9CEDE66-5B0C-4641-AE6D-516CC2D5008C}"/>
              </a:ext>
            </a:extLst>
          </p:cNvPr>
          <p:cNvPicPr>
            <a:picLocks noChangeAspect="1"/>
          </p:cNvPicPr>
          <p:nvPr/>
        </p:nvPicPr>
        <p:blipFill>
          <a:blip r:embed="rId3"/>
          <a:stretch>
            <a:fillRect/>
          </a:stretch>
        </p:blipFill>
        <p:spPr>
          <a:xfrm>
            <a:off x="6584213" y="2279721"/>
            <a:ext cx="3450418" cy="2595801"/>
          </a:xfrm>
          <a:prstGeom prst="rect">
            <a:avLst/>
          </a:prstGeom>
        </p:spPr>
      </p:pic>
      <p:pic>
        <p:nvPicPr>
          <p:cNvPr id="9" name="Picture 8">
            <a:extLst>
              <a:ext uri="{FF2B5EF4-FFF2-40B4-BE49-F238E27FC236}">
                <a16:creationId xmlns:a16="http://schemas.microsoft.com/office/drawing/2014/main" id="{2F180B0C-2621-B548-A9FD-1572488CB304}"/>
              </a:ext>
            </a:extLst>
          </p:cNvPr>
          <p:cNvPicPr>
            <a:picLocks noChangeAspect="1"/>
          </p:cNvPicPr>
          <p:nvPr/>
        </p:nvPicPr>
        <p:blipFill>
          <a:blip r:embed="rId4"/>
          <a:stretch>
            <a:fillRect/>
          </a:stretch>
        </p:blipFill>
        <p:spPr>
          <a:xfrm>
            <a:off x="3198980" y="2245994"/>
            <a:ext cx="3495250" cy="262952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0E2732-D229-5841-86A7-E1A1AE27EB1C}"/>
                  </a:ext>
                </a:extLst>
              </p:cNvPr>
              <p:cNvSpPr txBox="1"/>
              <p:nvPr/>
            </p:nvSpPr>
            <p:spPr>
              <a:xfrm>
                <a:off x="2165520" y="1420264"/>
                <a:ext cx="6096000" cy="369332"/>
              </a:xfrm>
              <a:prstGeom prst="rect">
                <a:avLst/>
              </a:prstGeom>
              <a:noFill/>
            </p:spPr>
            <p:txBody>
              <a:bodyPr wrap="square" rtlCol="0">
                <a:spAutoFit/>
              </a:bodyPr>
              <a:lstStyle/>
              <a:p>
                <a:r>
                  <a:rPr lang="en-US" b="1" dirty="0"/>
                  <a:t>O</a:t>
                </a:r>
                <a14:m>
                  <m:oMath xmlns:m="http://schemas.openxmlformats.org/officeDocument/2006/math">
                    <m:r>
                      <a:rPr lang="en-US" b="1" i="0">
                        <a:latin typeface="Cambria Math" panose="02040503050406030204" pitchFamily="18" charset="0"/>
                      </a:rPr>
                      <m:t>𝐩𝐭𝐢𝐜𝐚𝐥</m:t>
                    </m:r>
                    <m:r>
                      <a:rPr lang="en-US" b="1" i="0">
                        <a:latin typeface="Cambria Math" panose="02040503050406030204" pitchFamily="18" charset="0"/>
                      </a:rPr>
                      <m:t> </m:t>
                    </m:r>
                    <m:r>
                      <a:rPr lang="en-US" b="1" i="0">
                        <a:latin typeface="Cambria Math" panose="02040503050406030204" pitchFamily="18" charset="0"/>
                      </a:rPr>
                      <m:t>𝐝𝐞𝐩𝐭𝐡</m:t>
                    </m:r>
                    <m:r>
                      <a:rPr lang="en-US" b="1" i="0">
                        <a:latin typeface="Cambria Math" panose="02040503050406030204" pitchFamily="18" charset="0"/>
                      </a:rPr>
                      <m:t> @</m:t>
                    </m:r>
                    <m:r>
                      <a:rPr lang="en-US" b="1" i="0">
                        <a:latin typeface="Cambria Math" panose="02040503050406030204" pitchFamily="18" charset="0"/>
                      </a:rPr>
                      <m:t>𝟓𝟓𝟎𝐧𝐦</m:t>
                    </m:r>
                    <m:r>
                      <a:rPr lang="en-US" b="1" i="0">
                        <a:latin typeface="Cambria Math" panose="02040503050406030204" pitchFamily="18" charset="0"/>
                      </a:rPr>
                      <m:t>: </m:t>
                    </m:r>
                    <m:r>
                      <a:rPr lang="en-US" b="1" i="0">
                        <a:latin typeface="Cambria Math" charset="0"/>
                      </a:rPr>
                      <m:t>𝛕</m:t>
                    </m:r>
                  </m:oMath>
                </a14:m>
                <a:r>
                  <a:rPr lang="en-US" b="1" dirty="0"/>
                  <a:t>=3.95, </a:t>
                </a:r>
                <a14:m>
                  <m:oMath xmlns:m="http://schemas.openxmlformats.org/officeDocument/2006/math">
                    <m:r>
                      <a:rPr lang="en-US" b="1" i="0">
                        <a:latin typeface="Cambria Math" charset="0"/>
                      </a:rPr>
                      <m:t>𝛕</m:t>
                    </m:r>
                  </m:oMath>
                </a14:m>
                <a:r>
                  <a:rPr lang="en-US" b="1" dirty="0"/>
                  <a:t>=2.21, </a:t>
                </a:r>
                <a14:m>
                  <m:oMath xmlns:m="http://schemas.openxmlformats.org/officeDocument/2006/math">
                    <m:r>
                      <a:rPr lang="en-US" b="1" i="0">
                        <a:latin typeface="Cambria Math" charset="0"/>
                      </a:rPr>
                      <m:t>𝛕</m:t>
                    </m:r>
                  </m:oMath>
                </a14:m>
                <a:r>
                  <a:rPr lang="en-US" b="1" dirty="0"/>
                  <a:t>=1.36, clear sky</a:t>
                </a:r>
              </a:p>
            </p:txBody>
          </p:sp>
        </mc:Choice>
        <mc:Fallback xmlns="">
          <p:sp>
            <p:nvSpPr>
              <p:cNvPr id="11" name="TextBox 10">
                <a:extLst>
                  <a:ext uri="{FF2B5EF4-FFF2-40B4-BE49-F238E27FC236}">
                    <a16:creationId xmlns:a16="http://schemas.microsoft.com/office/drawing/2014/main" id="{E60E2732-D229-5841-86A7-E1A1AE27EB1C}"/>
                  </a:ext>
                </a:extLst>
              </p:cNvPr>
              <p:cNvSpPr txBox="1">
                <a:spLocks noRot="1" noChangeAspect="1" noMove="1" noResize="1" noEditPoints="1" noAdjustHandles="1" noChangeArrowheads="1" noChangeShapeType="1" noTextEdit="1"/>
              </p:cNvSpPr>
              <p:nvPr/>
            </p:nvSpPr>
            <p:spPr>
              <a:xfrm>
                <a:off x="2165520" y="1420264"/>
                <a:ext cx="6096000" cy="369332"/>
              </a:xfrm>
              <a:prstGeom prst="rect">
                <a:avLst/>
              </a:prstGeom>
              <a:blipFill>
                <a:blip r:embed="rId7"/>
                <a:stretch>
                  <a:fillRect l="-83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B9AFB6-1FAE-0248-9714-5260380E3A33}"/>
                  </a:ext>
                </a:extLst>
              </p:cNvPr>
              <p:cNvSpPr txBox="1"/>
              <p:nvPr/>
            </p:nvSpPr>
            <p:spPr>
              <a:xfrm>
                <a:off x="1140136" y="1995719"/>
                <a:ext cx="10269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𝒅𝑹</m:t>
                      </m:r>
                      <m:r>
                        <a:rPr lang="en-US" b="1" i="1" smtClean="0">
                          <a:latin typeface="Cambria Math" panose="02040503050406030204" pitchFamily="18" charset="0"/>
                        </a:rPr>
                        <m:t>/</m:t>
                      </m:r>
                      <m:r>
                        <a:rPr lang="en-US" b="1" i="1" smtClean="0">
                          <a:latin typeface="Cambria Math" panose="02040503050406030204" pitchFamily="18" charset="0"/>
                        </a:rPr>
                        <m:t>𝒅𝑻</m:t>
                      </m:r>
                    </m:oMath>
                  </m:oMathPara>
                </a14:m>
                <a:endParaRPr lang="en-US" dirty="0"/>
              </a:p>
            </p:txBody>
          </p:sp>
        </mc:Choice>
        <mc:Fallback xmlns="">
          <p:sp>
            <p:nvSpPr>
              <p:cNvPr id="12" name="TextBox 11">
                <a:extLst>
                  <a:ext uri="{FF2B5EF4-FFF2-40B4-BE49-F238E27FC236}">
                    <a16:creationId xmlns:a16="http://schemas.microsoft.com/office/drawing/2014/main" id="{D9B9AFB6-1FAE-0248-9714-5260380E3A33}"/>
                  </a:ext>
                </a:extLst>
              </p:cNvPr>
              <p:cNvSpPr txBox="1">
                <a:spLocks noRot="1" noChangeAspect="1" noMove="1" noResize="1" noEditPoints="1" noAdjustHandles="1" noChangeArrowheads="1" noChangeShapeType="1" noTextEdit="1"/>
              </p:cNvSpPr>
              <p:nvPr/>
            </p:nvSpPr>
            <p:spPr>
              <a:xfrm>
                <a:off x="1140136" y="1995719"/>
                <a:ext cx="1026975" cy="369332"/>
              </a:xfrm>
              <a:prstGeom prst="rect">
                <a:avLst/>
              </a:prstGeom>
              <a:blipFill>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E34701C-A3ED-3649-949F-F1C20862E1A6}"/>
                  </a:ext>
                </a:extLst>
              </p:cNvPr>
              <p:cNvSpPr txBox="1"/>
              <p:nvPr/>
            </p:nvSpPr>
            <p:spPr>
              <a:xfrm>
                <a:off x="4021871" y="1910389"/>
                <a:ext cx="21354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𝒅𝑹</m:t>
                      </m:r>
                      <m:r>
                        <a:rPr lang="en-US" b="1" i="1" smtClean="0">
                          <a:latin typeface="Cambria Math" panose="02040503050406030204" pitchFamily="18" charset="0"/>
                        </a:rPr>
                        <m:t>/</m:t>
                      </m:r>
                      <m:r>
                        <a:rPr lang="en-US" b="1" i="1" smtClean="0">
                          <a:latin typeface="Cambria Math" panose="02040503050406030204" pitchFamily="18" charset="0"/>
                        </a:rPr>
                        <m:t>𝒅𝑻𝒔𝒌𝒏</m:t>
                      </m:r>
                    </m:oMath>
                  </m:oMathPara>
                </a14:m>
                <a:endParaRPr lang="en-US" dirty="0"/>
              </a:p>
            </p:txBody>
          </p:sp>
        </mc:Choice>
        <mc:Fallback xmlns="">
          <p:sp>
            <p:nvSpPr>
              <p:cNvPr id="13" name="TextBox 12">
                <a:extLst>
                  <a:ext uri="{FF2B5EF4-FFF2-40B4-BE49-F238E27FC236}">
                    <a16:creationId xmlns:a16="http://schemas.microsoft.com/office/drawing/2014/main" id="{1E34701C-A3ED-3649-949F-F1C20862E1A6}"/>
                  </a:ext>
                </a:extLst>
              </p:cNvPr>
              <p:cNvSpPr txBox="1">
                <a:spLocks noRot="1" noChangeAspect="1" noMove="1" noResize="1" noEditPoints="1" noAdjustHandles="1" noChangeArrowheads="1" noChangeShapeType="1" noTextEdit="1"/>
              </p:cNvSpPr>
              <p:nvPr/>
            </p:nvSpPr>
            <p:spPr>
              <a:xfrm>
                <a:off x="4021871" y="1910389"/>
                <a:ext cx="2135406" cy="369332"/>
              </a:xfrm>
              <a:prstGeom prst="rect">
                <a:avLst/>
              </a:prstGeom>
              <a:blipFill>
                <a:blip r:embed="rId9"/>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F241434-D2D5-DF47-B64D-40B6B758C79A}"/>
                  </a:ext>
                </a:extLst>
              </p:cNvPr>
              <p:cNvSpPr txBox="1"/>
              <p:nvPr/>
            </p:nvSpPr>
            <p:spPr>
              <a:xfrm>
                <a:off x="7795151" y="1910389"/>
                <a:ext cx="15536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𝒅𝑹</m:t>
                      </m:r>
                      <m:r>
                        <a:rPr lang="en-US" b="1" i="1" smtClean="0">
                          <a:latin typeface="Cambria Math" panose="02040503050406030204" pitchFamily="18" charset="0"/>
                        </a:rPr>
                        <m:t>/</m:t>
                      </m:r>
                      <m:r>
                        <a:rPr lang="en-US" b="1" i="1" smtClean="0">
                          <a:latin typeface="Cambria Math" panose="02040503050406030204" pitchFamily="18" charset="0"/>
                        </a:rPr>
                        <m:t>𝒅𝑯</m:t>
                      </m:r>
                      <m:r>
                        <a:rPr lang="en-US" b="1" i="1" baseline="-25000" smtClean="0">
                          <a:latin typeface="Cambria Math" panose="02040503050406030204" pitchFamily="18" charset="0"/>
                        </a:rPr>
                        <m:t>𝟐</m:t>
                      </m:r>
                      <m:r>
                        <a:rPr lang="en-US" b="1" i="1" smtClean="0">
                          <a:latin typeface="Cambria Math" panose="02040503050406030204" pitchFamily="18" charset="0"/>
                        </a:rPr>
                        <m:t>𝑶</m:t>
                      </m:r>
                    </m:oMath>
                  </m:oMathPara>
                </a14:m>
                <a:endParaRPr lang="en-US" dirty="0"/>
              </a:p>
            </p:txBody>
          </p:sp>
        </mc:Choice>
        <mc:Fallback xmlns="">
          <p:sp>
            <p:nvSpPr>
              <p:cNvPr id="14" name="TextBox 13">
                <a:extLst>
                  <a:ext uri="{FF2B5EF4-FFF2-40B4-BE49-F238E27FC236}">
                    <a16:creationId xmlns:a16="http://schemas.microsoft.com/office/drawing/2014/main" id="{8F241434-D2D5-DF47-B64D-40B6B758C79A}"/>
                  </a:ext>
                </a:extLst>
              </p:cNvPr>
              <p:cNvSpPr txBox="1">
                <a:spLocks noRot="1" noChangeAspect="1" noMove="1" noResize="1" noEditPoints="1" noAdjustHandles="1" noChangeArrowheads="1" noChangeShapeType="1" noTextEdit="1"/>
              </p:cNvSpPr>
              <p:nvPr/>
            </p:nvSpPr>
            <p:spPr>
              <a:xfrm>
                <a:off x="7795151" y="1910389"/>
                <a:ext cx="1553661" cy="369332"/>
              </a:xfrm>
              <a:prstGeom prst="rect">
                <a:avLst/>
              </a:prstGeom>
              <a:blipFill>
                <a:blip r:embed="rId10"/>
                <a:stretch>
                  <a:fillRect b="-9677"/>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11FFF4A0-5E7A-6B47-A766-8031E57343E9}"/>
              </a:ext>
            </a:extLst>
          </p:cNvPr>
          <p:cNvPicPr>
            <a:picLocks noChangeAspect="1"/>
          </p:cNvPicPr>
          <p:nvPr/>
        </p:nvPicPr>
        <p:blipFill rotWithShape="1">
          <a:blip r:embed="rId11"/>
          <a:srcRect l="5329" t="25482" r="8397" b="22222"/>
          <a:stretch/>
        </p:blipFill>
        <p:spPr>
          <a:xfrm>
            <a:off x="515040" y="5054533"/>
            <a:ext cx="2691903" cy="2111640"/>
          </a:xfrm>
          <a:prstGeom prst="rect">
            <a:avLst/>
          </a:prstGeom>
        </p:spPr>
      </p:pic>
      <p:pic>
        <p:nvPicPr>
          <p:cNvPr id="27" name="Picture 26">
            <a:extLst>
              <a:ext uri="{FF2B5EF4-FFF2-40B4-BE49-F238E27FC236}">
                <a16:creationId xmlns:a16="http://schemas.microsoft.com/office/drawing/2014/main" id="{6DCCA4F2-BE75-F844-B411-C2F513F71ED5}"/>
              </a:ext>
            </a:extLst>
          </p:cNvPr>
          <p:cNvPicPr>
            <a:picLocks noChangeAspect="1"/>
          </p:cNvPicPr>
          <p:nvPr/>
        </p:nvPicPr>
        <p:blipFill rotWithShape="1">
          <a:blip r:embed="rId12"/>
          <a:srcRect l="4946" t="24655" r="7821" b="22519"/>
          <a:stretch/>
        </p:blipFill>
        <p:spPr>
          <a:xfrm>
            <a:off x="3585886" y="4974858"/>
            <a:ext cx="2998327" cy="2139077"/>
          </a:xfrm>
          <a:prstGeom prst="rect">
            <a:avLst/>
          </a:prstGeom>
        </p:spPr>
      </p:pic>
      <p:pic>
        <p:nvPicPr>
          <p:cNvPr id="29" name="Picture 28">
            <a:extLst>
              <a:ext uri="{FF2B5EF4-FFF2-40B4-BE49-F238E27FC236}">
                <a16:creationId xmlns:a16="http://schemas.microsoft.com/office/drawing/2014/main" id="{594CA3D5-B548-FF41-8F11-6879D6171A2D}"/>
              </a:ext>
            </a:extLst>
          </p:cNvPr>
          <p:cNvPicPr>
            <a:picLocks noChangeAspect="1"/>
          </p:cNvPicPr>
          <p:nvPr/>
        </p:nvPicPr>
        <p:blipFill rotWithShape="1">
          <a:blip r:embed="rId13"/>
          <a:srcRect l="5137" t="25482" r="8013" b="22815"/>
          <a:stretch/>
        </p:blipFill>
        <p:spPr>
          <a:xfrm>
            <a:off x="6910781" y="4945692"/>
            <a:ext cx="2701478" cy="2081263"/>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7032CF8-794D-4842-B9CF-5D2264E51C4D}"/>
                  </a:ext>
                </a:extLst>
              </p:cNvPr>
              <p:cNvSpPr txBox="1"/>
              <p:nvPr/>
            </p:nvSpPr>
            <p:spPr>
              <a:xfrm>
                <a:off x="1860992" y="4988110"/>
                <a:ext cx="1282258" cy="369332"/>
              </a:xfrm>
              <a:prstGeom prst="rect">
                <a:avLst/>
              </a:prstGeom>
              <a:noFill/>
            </p:spPr>
            <p:txBody>
              <a:bodyPr wrap="square" rtlCol="0">
                <a:spAutoFit/>
              </a:bodyPr>
              <a:lstStyle/>
              <a:p>
                <a14:m>
                  <m:oMath xmlns:m="http://schemas.openxmlformats.org/officeDocument/2006/math">
                    <m:r>
                      <a:rPr lang="en-US" b="1" i="1" smtClean="0">
                        <a:latin typeface="Cambria Math" panose="02040503050406030204" pitchFamily="18" charset="0"/>
                      </a:rPr>
                      <m:t>𝒅𝑹</m:t>
                    </m:r>
                    <m:r>
                      <a:rPr lang="en-US" b="1" i="1" smtClean="0">
                        <a:latin typeface="Cambria Math" panose="02040503050406030204" pitchFamily="18" charset="0"/>
                      </a:rPr>
                      <m:t>/</m:t>
                    </m:r>
                    <m:r>
                      <a:rPr lang="en-US" b="1" i="1" smtClean="0">
                        <a:latin typeface="Cambria Math" panose="02040503050406030204" pitchFamily="18" charset="0"/>
                      </a:rPr>
                      <m:t>𝒅𝑶</m:t>
                    </m:r>
                  </m:oMath>
                </a14:m>
                <a:r>
                  <a:rPr lang="en-US" baseline="-25000" dirty="0"/>
                  <a:t>3</a:t>
                </a:r>
                <a:endParaRPr lang="en-US" dirty="0"/>
              </a:p>
            </p:txBody>
          </p:sp>
        </mc:Choice>
        <mc:Fallback xmlns="">
          <p:sp>
            <p:nvSpPr>
              <p:cNvPr id="32" name="TextBox 31">
                <a:extLst>
                  <a:ext uri="{FF2B5EF4-FFF2-40B4-BE49-F238E27FC236}">
                    <a16:creationId xmlns:a16="http://schemas.microsoft.com/office/drawing/2014/main" id="{27032CF8-794D-4842-B9CF-5D2264E51C4D}"/>
                  </a:ext>
                </a:extLst>
              </p:cNvPr>
              <p:cNvSpPr txBox="1">
                <a:spLocks noRot="1" noChangeAspect="1" noMove="1" noResize="1" noEditPoints="1" noAdjustHandles="1" noChangeArrowheads="1" noChangeShapeType="1" noTextEdit="1"/>
              </p:cNvSpPr>
              <p:nvPr/>
            </p:nvSpPr>
            <p:spPr>
              <a:xfrm>
                <a:off x="1860992" y="4988110"/>
                <a:ext cx="1282258" cy="369332"/>
              </a:xfrm>
              <a:prstGeom prst="rect">
                <a:avLst/>
              </a:prstGeom>
              <a:blipFill>
                <a:blip r:embed="rId1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0C627BB-49D4-4743-962D-CD55FD70CFE2}"/>
                  </a:ext>
                </a:extLst>
              </p:cNvPr>
              <p:cNvSpPr txBox="1"/>
              <p:nvPr/>
            </p:nvSpPr>
            <p:spPr>
              <a:xfrm>
                <a:off x="4448445" y="4988110"/>
                <a:ext cx="1282258" cy="362984"/>
              </a:xfrm>
              <a:prstGeom prst="rect">
                <a:avLst/>
              </a:prstGeom>
              <a:noFill/>
            </p:spPr>
            <p:txBody>
              <a:bodyPr wrap="square" rtlCol="0">
                <a:spAutoFit/>
              </a:bodyPr>
              <a:lstStyle/>
              <a:p>
                <a14:m>
                  <m:oMath xmlns:m="http://schemas.openxmlformats.org/officeDocument/2006/math">
                    <m:r>
                      <a:rPr lang="en-US" b="1" i="1" smtClean="0">
                        <a:latin typeface="Cambria Math" panose="02040503050406030204" pitchFamily="18" charset="0"/>
                      </a:rPr>
                      <m:t>𝒅𝑹</m:t>
                    </m:r>
                    <m:r>
                      <a:rPr lang="en-US" b="1" i="1" smtClean="0">
                        <a:latin typeface="Cambria Math" panose="02040503050406030204" pitchFamily="18" charset="0"/>
                      </a:rPr>
                      <m:t>/</m:t>
                    </m:r>
                    <m:r>
                      <a:rPr lang="en-US" b="1" i="1" smtClean="0">
                        <a:latin typeface="Cambria Math" panose="02040503050406030204" pitchFamily="18" charset="0"/>
                      </a:rPr>
                      <m:t>𝒅𝑪𝑶</m:t>
                    </m:r>
                  </m:oMath>
                </a14:m>
                <a:r>
                  <a:rPr lang="en-US" baseline="-25000" dirty="0"/>
                  <a:t>2</a:t>
                </a:r>
              </a:p>
            </p:txBody>
          </p:sp>
        </mc:Choice>
        <mc:Fallback xmlns="">
          <p:sp>
            <p:nvSpPr>
              <p:cNvPr id="33" name="TextBox 32">
                <a:extLst>
                  <a:ext uri="{FF2B5EF4-FFF2-40B4-BE49-F238E27FC236}">
                    <a16:creationId xmlns:a16="http://schemas.microsoft.com/office/drawing/2014/main" id="{80C627BB-49D4-4743-962D-CD55FD70CFE2}"/>
                  </a:ext>
                </a:extLst>
              </p:cNvPr>
              <p:cNvSpPr txBox="1">
                <a:spLocks noRot="1" noChangeAspect="1" noMove="1" noResize="1" noEditPoints="1" noAdjustHandles="1" noChangeArrowheads="1" noChangeShapeType="1" noTextEdit="1"/>
              </p:cNvSpPr>
              <p:nvPr/>
            </p:nvSpPr>
            <p:spPr>
              <a:xfrm>
                <a:off x="4448445" y="4988110"/>
                <a:ext cx="1282258" cy="362984"/>
              </a:xfrm>
              <a:prstGeom prst="rect">
                <a:avLst/>
              </a:prstGeom>
              <a:blipFill>
                <a:blip r:embed="rId15"/>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8D1A4A1-53BD-4044-A075-839A646B7195}"/>
                  </a:ext>
                </a:extLst>
              </p:cNvPr>
              <p:cNvSpPr txBox="1"/>
              <p:nvPr/>
            </p:nvSpPr>
            <p:spPr>
              <a:xfrm>
                <a:off x="7289724" y="4988110"/>
                <a:ext cx="1282258"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𝒅𝑹</m:t>
                      </m:r>
                      <m:r>
                        <a:rPr lang="en-US" b="1" i="1" smtClean="0">
                          <a:latin typeface="Cambria Math" panose="02040503050406030204" pitchFamily="18" charset="0"/>
                        </a:rPr>
                        <m:t>/</m:t>
                      </m:r>
                      <m:r>
                        <a:rPr lang="en-US" b="1" i="1" smtClean="0">
                          <a:latin typeface="Cambria Math" panose="02040503050406030204" pitchFamily="18" charset="0"/>
                        </a:rPr>
                        <m:t>𝒅𝑪𝑶</m:t>
                      </m:r>
                    </m:oMath>
                  </m:oMathPara>
                </a14:m>
                <a:endParaRPr lang="en-US" baseline="-25000" dirty="0"/>
              </a:p>
            </p:txBody>
          </p:sp>
        </mc:Choice>
        <mc:Fallback xmlns="">
          <p:sp>
            <p:nvSpPr>
              <p:cNvPr id="34" name="TextBox 33">
                <a:extLst>
                  <a:ext uri="{FF2B5EF4-FFF2-40B4-BE49-F238E27FC236}">
                    <a16:creationId xmlns:a16="http://schemas.microsoft.com/office/drawing/2014/main" id="{28D1A4A1-53BD-4044-A075-839A646B7195}"/>
                  </a:ext>
                </a:extLst>
              </p:cNvPr>
              <p:cNvSpPr txBox="1">
                <a:spLocks noRot="1" noChangeAspect="1" noMove="1" noResize="1" noEditPoints="1" noAdjustHandles="1" noChangeArrowheads="1" noChangeShapeType="1" noTextEdit="1"/>
              </p:cNvSpPr>
              <p:nvPr/>
            </p:nvSpPr>
            <p:spPr>
              <a:xfrm>
                <a:off x="7289724" y="4988110"/>
                <a:ext cx="1282258" cy="362984"/>
              </a:xfrm>
              <a:prstGeom prst="rect">
                <a:avLst/>
              </a:prstGeom>
              <a:blipFill>
                <a:blip r:embed="rId16"/>
                <a:stretch>
                  <a:fillRect b="-17241"/>
                </a:stretch>
              </a:blipFill>
            </p:spPr>
            <p:txBody>
              <a:bodyPr/>
              <a:lstStyle/>
              <a:p>
                <a:r>
                  <a:rPr lang="en-US">
                    <a:noFill/>
                  </a:rPr>
                  <a:t> </a:t>
                </a:r>
              </a:p>
            </p:txBody>
          </p:sp>
        </mc:Fallback>
      </mc:AlternateContent>
    </p:spTree>
    <p:extLst>
      <p:ext uri="{BB962C8B-B14F-4D97-AF65-F5344CB8AC3E}">
        <p14:creationId xmlns:p14="http://schemas.microsoft.com/office/powerpoint/2010/main" val="3439248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5408-897D-7E45-9D6B-356496284416}"/>
              </a:ext>
            </a:extLst>
          </p:cNvPr>
          <p:cNvSpPr>
            <a:spLocks noGrp="1"/>
          </p:cNvSpPr>
          <p:nvPr>
            <p:ph type="title"/>
          </p:nvPr>
        </p:nvSpPr>
        <p:spPr>
          <a:xfrm>
            <a:off x="1295400" y="533400"/>
            <a:ext cx="7924800" cy="430887"/>
          </a:xfrm>
        </p:spPr>
        <p:txBody>
          <a:bodyPr/>
          <a:lstStyle/>
          <a:p>
            <a:r>
              <a:rPr lang="en-US" sz="2800" dirty="0"/>
              <a:t>Global distribution of the Radiative Kernel</a:t>
            </a:r>
          </a:p>
        </p:txBody>
      </p:sp>
      <p:sp>
        <p:nvSpPr>
          <p:cNvPr id="3" name="Text Placeholder 2">
            <a:extLst>
              <a:ext uri="{FF2B5EF4-FFF2-40B4-BE49-F238E27FC236}">
                <a16:creationId xmlns:a16="http://schemas.microsoft.com/office/drawing/2014/main" id="{41C49080-1D6A-8F45-8D07-12E82CC394AF}"/>
              </a:ext>
            </a:extLst>
          </p:cNvPr>
          <p:cNvSpPr>
            <a:spLocks noGrp="1"/>
          </p:cNvSpPr>
          <p:nvPr>
            <p:ph type="body" idx="1"/>
          </p:nvPr>
        </p:nvSpPr>
        <p:spPr>
          <a:xfrm>
            <a:off x="639764" y="1536700"/>
            <a:ext cx="4618036" cy="1871282"/>
          </a:xfrm>
        </p:spPr>
        <p:txBody>
          <a:bodyPr/>
          <a:lstStyle/>
          <a:p>
            <a:pPr marL="285750" indent="-285750">
              <a:buFont typeface="Arial" panose="020B0604020202020204" pitchFamily="34" charset="0"/>
              <a:buChar char="•"/>
            </a:pPr>
            <a:r>
              <a:rPr lang="en-US" dirty="0"/>
              <a:t>Example PCRTM retrieved radiative kernel for </a:t>
            </a:r>
            <a:r>
              <a:rPr lang="en-US" dirty="0" err="1"/>
              <a:t>CrIS</a:t>
            </a:r>
            <a:r>
              <a:rPr lang="en-US" dirty="0"/>
              <a:t> at different altitudes</a:t>
            </a:r>
          </a:p>
          <a:p>
            <a:pPr marL="285750" indent="-285750">
              <a:buFont typeface="Arial" panose="020B0604020202020204" pitchFamily="34" charset="0"/>
              <a:buChar char="•"/>
            </a:pPr>
            <a:r>
              <a:rPr lang="en-US" dirty="0"/>
              <a:t>Retrieved parameters include</a:t>
            </a:r>
          </a:p>
          <a:p>
            <a:pPr marL="742950" lvl="1" indent="-285750">
              <a:buFont typeface="Wingdings" pitchFamily="2" charset="2"/>
              <a:buChar char="Ø"/>
            </a:pPr>
            <a:r>
              <a:rPr lang="en-US" sz="1600" dirty="0"/>
              <a:t>T, H</a:t>
            </a:r>
            <a:r>
              <a:rPr lang="en-US" sz="1600" baseline="-25000" dirty="0"/>
              <a:t>2</a:t>
            </a:r>
            <a:r>
              <a:rPr lang="en-US" sz="1600" dirty="0"/>
              <a:t>O, CO</a:t>
            </a:r>
            <a:r>
              <a:rPr lang="en-US" sz="1600" baseline="-25000" dirty="0"/>
              <a:t>2</a:t>
            </a:r>
            <a:r>
              <a:rPr lang="en-US" sz="1600" dirty="0"/>
              <a:t>, CO, CH</a:t>
            </a:r>
            <a:r>
              <a:rPr lang="en-US" sz="1600" baseline="-25000" dirty="0"/>
              <a:t>4</a:t>
            </a:r>
            <a:r>
              <a:rPr lang="en-US" sz="1600" dirty="0"/>
              <a:t>, N</a:t>
            </a:r>
            <a:r>
              <a:rPr lang="en-US" sz="1600" baseline="-25000" dirty="0"/>
              <a:t>2</a:t>
            </a:r>
            <a:r>
              <a:rPr lang="en-US" sz="1600" dirty="0"/>
              <a:t>O, O</a:t>
            </a:r>
            <a:r>
              <a:rPr lang="en-US" sz="1600" baseline="-25000" dirty="0"/>
              <a:t>3</a:t>
            </a:r>
            <a:r>
              <a:rPr lang="en-US" sz="1600" dirty="0"/>
              <a:t>, cloud phase/temperature/optical depth/size, surface skin temperature and surface emissivity</a:t>
            </a:r>
          </a:p>
        </p:txBody>
      </p:sp>
      <p:sp>
        <p:nvSpPr>
          <p:cNvPr id="16" name="TextBox 15">
            <a:extLst>
              <a:ext uri="{FF2B5EF4-FFF2-40B4-BE49-F238E27FC236}">
                <a16:creationId xmlns:a16="http://schemas.microsoft.com/office/drawing/2014/main" id="{363F7125-F6AD-7F4D-882E-81E44C2BA3D5}"/>
              </a:ext>
            </a:extLst>
          </p:cNvPr>
          <p:cNvSpPr txBox="1"/>
          <p:nvPr/>
        </p:nvSpPr>
        <p:spPr>
          <a:xfrm>
            <a:off x="1752600" y="4345560"/>
            <a:ext cx="755335" cy="369332"/>
          </a:xfrm>
          <a:prstGeom prst="rect">
            <a:avLst/>
          </a:prstGeom>
          <a:noFill/>
        </p:spPr>
        <p:txBody>
          <a:bodyPr wrap="none" rtlCol="0">
            <a:spAutoFit/>
          </a:bodyPr>
          <a:lstStyle/>
          <a:p>
            <a:r>
              <a:rPr lang="en-US" dirty="0" err="1"/>
              <a:t>dR</a:t>
            </a:r>
            <a:r>
              <a:rPr lang="en-US" dirty="0"/>
              <a:t>/dT</a:t>
            </a:r>
          </a:p>
        </p:txBody>
      </p:sp>
      <p:sp>
        <p:nvSpPr>
          <p:cNvPr id="17" name="TextBox 16">
            <a:extLst>
              <a:ext uri="{FF2B5EF4-FFF2-40B4-BE49-F238E27FC236}">
                <a16:creationId xmlns:a16="http://schemas.microsoft.com/office/drawing/2014/main" id="{8AEE41C4-EFE7-1242-84B5-DF6677CEBB69}"/>
              </a:ext>
            </a:extLst>
          </p:cNvPr>
          <p:cNvSpPr txBox="1"/>
          <p:nvPr/>
        </p:nvSpPr>
        <p:spPr>
          <a:xfrm>
            <a:off x="6934200" y="1475296"/>
            <a:ext cx="1018227" cy="369332"/>
          </a:xfrm>
          <a:prstGeom prst="rect">
            <a:avLst/>
          </a:prstGeom>
          <a:noFill/>
        </p:spPr>
        <p:txBody>
          <a:bodyPr wrap="none" rtlCol="0">
            <a:spAutoFit/>
          </a:bodyPr>
          <a:lstStyle/>
          <a:p>
            <a:r>
              <a:rPr lang="en-US" dirty="0" err="1"/>
              <a:t>dR</a:t>
            </a:r>
            <a:r>
              <a:rPr lang="en-US" dirty="0"/>
              <a:t>/dH</a:t>
            </a:r>
            <a:r>
              <a:rPr lang="en-US" baseline="-25000" dirty="0"/>
              <a:t>2</a:t>
            </a:r>
            <a:r>
              <a:rPr lang="en-US" dirty="0"/>
              <a:t>O</a:t>
            </a:r>
          </a:p>
        </p:txBody>
      </p:sp>
      <p:sp>
        <p:nvSpPr>
          <p:cNvPr id="18" name="TextBox 17">
            <a:extLst>
              <a:ext uri="{FF2B5EF4-FFF2-40B4-BE49-F238E27FC236}">
                <a16:creationId xmlns:a16="http://schemas.microsoft.com/office/drawing/2014/main" id="{F3C70038-8263-F842-B117-256DA7B3BD4B}"/>
              </a:ext>
            </a:extLst>
          </p:cNvPr>
          <p:cNvSpPr txBox="1"/>
          <p:nvPr/>
        </p:nvSpPr>
        <p:spPr>
          <a:xfrm flipH="1">
            <a:off x="7090607" y="4530226"/>
            <a:ext cx="1303975" cy="369332"/>
          </a:xfrm>
          <a:prstGeom prst="rect">
            <a:avLst/>
          </a:prstGeom>
          <a:noFill/>
        </p:spPr>
        <p:txBody>
          <a:bodyPr wrap="square" rtlCol="0">
            <a:spAutoFit/>
          </a:bodyPr>
          <a:lstStyle/>
          <a:p>
            <a:r>
              <a:rPr lang="en-US" dirty="0" err="1"/>
              <a:t>dPC</a:t>
            </a:r>
            <a:r>
              <a:rPr lang="en-US" dirty="0"/>
              <a:t>/dCO</a:t>
            </a:r>
            <a:r>
              <a:rPr lang="en-US" baseline="-25000" dirty="0"/>
              <a:t>2</a:t>
            </a:r>
            <a:endParaRPr lang="en-US" dirty="0"/>
          </a:p>
        </p:txBody>
      </p:sp>
      <p:pic>
        <p:nvPicPr>
          <p:cNvPr id="5" name="Picture 4">
            <a:extLst>
              <a:ext uri="{FF2B5EF4-FFF2-40B4-BE49-F238E27FC236}">
                <a16:creationId xmlns:a16="http://schemas.microsoft.com/office/drawing/2014/main" id="{FB283C5F-ED3D-D94C-AC2A-83B83C3DB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724400"/>
            <a:ext cx="3810000" cy="2856684"/>
          </a:xfrm>
          <a:prstGeom prst="rect">
            <a:avLst/>
          </a:prstGeom>
        </p:spPr>
      </p:pic>
      <p:pic>
        <p:nvPicPr>
          <p:cNvPr id="7" name="Picture 6">
            <a:extLst>
              <a:ext uri="{FF2B5EF4-FFF2-40B4-BE49-F238E27FC236}">
                <a16:creationId xmlns:a16="http://schemas.microsoft.com/office/drawing/2014/main" id="{E7B76A3B-26E6-3D48-A26C-823C6C913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750442"/>
            <a:ext cx="3597991" cy="2697722"/>
          </a:xfrm>
          <a:prstGeom prst="rect">
            <a:avLst/>
          </a:prstGeom>
        </p:spPr>
      </p:pic>
      <p:pic>
        <p:nvPicPr>
          <p:cNvPr id="9" name="Picture 8">
            <a:extLst>
              <a:ext uri="{FF2B5EF4-FFF2-40B4-BE49-F238E27FC236}">
                <a16:creationId xmlns:a16="http://schemas.microsoft.com/office/drawing/2014/main" id="{E3256CBE-ED97-9142-9A4B-142F2498C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392" y="4876800"/>
            <a:ext cx="3733800" cy="2799550"/>
          </a:xfrm>
          <a:prstGeom prst="rect">
            <a:avLst/>
          </a:prstGeom>
        </p:spPr>
      </p:pic>
    </p:spTree>
    <p:extLst>
      <p:ext uri="{BB962C8B-B14F-4D97-AF65-F5344CB8AC3E}">
        <p14:creationId xmlns:p14="http://schemas.microsoft.com/office/powerpoint/2010/main" val="2137760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AB16038-7862-BA4F-8BC6-34CC6969C718}"/>
              </a:ext>
            </a:extLst>
          </p:cNvPr>
          <p:cNvSpPr txBox="1">
            <a:spLocks/>
          </p:cNvSpPr>
          <p:nvPr/>
        </p:nvSpPr>
        <p:spPr>
          <a:xfrm>
            <a:off x="1295399" y="327726"/>
            <a:ext cx="8382001" cy="740972"/>
          </a:xfrm>
          <a:prstGeom prst="rect">
            <a:avLst/>
          </a:prstGeom>
        </p:spPr>
        <p:txBody>
          <a:bodyPr vert="horz" wrap="square" lIns="75438" tIns="37719" rIns="75438" bIns="37719" rtlCol="0" anchor="ctr">
            <a:sp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algn="ctr"/>
            <a:r>
              <a:rPr lang="en-US" altLang="en-US" sz="2300" b="1" dirty="0"/>
              <a:t>Comparison of SFOV PCRTM-RA Results and Spectral Fingerprinting Results for </a:t>
            </a:r>
            <a:r>
              <a:rPr lang="en-US" altLang="en-US" sz="2300" b="1" dirty="0" err="1"/>
              <a:t>CrIS</a:t>
            </a:r>
            <a:endParaRPr lang="en-US" sz="2300" b="1" dirty="0"/>
          </a:p>
        </p:txBody>
      </p:sp>
      <p:pic>
        <p:nvPicPr>
          <p:cNvPr id="6" name="Picture 5">
            <a:extLst>
              <a:ext uri="{FF2B5EF4-FFF2-40B4-BE49-F238E27FC236}">
                <a16:creationId xmlns:a16="http://schemas.microsoft.com/office/drawing/2014/main" id="{CF245BCC-15BD-1441-B551-00B0A9639082}"/>
              </a:ext>
            </a:extLst>
          </p:cNvPr>
          <p:cNvPicPr>
            <a:picLocks noChangeAspect="1"/>
          </p:cNvPicPr>
          <p:nvPr/>
        </p:nvPicPr>
        <p:blipFill>
          <a:blip r:embed="rId2"/>
          <a:stretch>
            <a:fillRect/>
          </a:stretch>
        </p:blipFill>
        <p:spPr>
          <a:xfrm>
            <a:off x="3035744" y="1499548"/>
            <a:ext cx="3520440" cy="2640330"/>
          </a:xfrm>
          <a:prstGeom prst="rect">
            <a:avLst/>
          </a:prstGeom>
        </p:spPr>
      </p:pic>
      <p:pic>
        <p:nvPicPr>
          <p:cNvPr id="9" name="Picture 8">
            <a:extLst>
              <a:ext uri="{FF2B5EF4-FFF2-40B4-BE49-F238E27FC236}">
                <a16:creationId xmlns:a16="http://schemas.microsoft.com/office/drawing/2014/main" id="{1502E0E3-F83B-B142-81F1-00A0052DE442}"/>
              </a:ext>
            </a:extLst>
          </p:cNvPr>
          <p:cNvPicPr>
            <a:picLocks noChangeAspect="1"/>
          </p:cNvPicPr>
          <p:nvPr/>
        </p:nvPicPr>
        <p:blipFill>
          <a:blip r:embed="rId3"/>
          <a:stretch>
            <a:fillRect/>
          </a:stretch>
        </p:blipFill>
        <p:spPr>
          <a:xfrm>
            <a:off x="6380387" y="1492340"/>
            <a:ext cx="3520440" cy="2640330"/>
          </a:xfrm>
          <a:prstGeom prst="rect">
            <a:avLst/>
          </a:prstGeom>
        </p:spPr>
      </p:pic>
      <p:pic>
        <p:nvPicPr>
          <p:cNvPr id="10" name="Picture 9">
            <a:extLst>
              <a:ext uri="{FF2B5EF4-FFF2-40B4-BE49-F238E27FC236}">
                <a16:creationId xmlns:a16="http://schemas.microsoft.com/office/drawing/2014/main" id="{8F854B97-FDD3-8445-A7B1-B943FFD495BF}"/>
              </a:ext>
            </a:extLst>
          </p:cNvPr>
          <p:cNvPicPr>
            <a:picLocks noChangeAspect="1"/>
          </p:cNvPicPr>
          <p:nvPr/>
        </p:nvPicPr>
        <p:blipFill>
          <a:blip r:embed="rId4"/>
          <a:stretch>
            <a:fillRect/>
          </a:stretch>
        </p:blipFill>
        <p:spPr>
          <a:xfrm>
            <a:off x="306595" y="4125462"/>
            <a:ext cx="3520440" cy="2640330"/>
          </a:xfrm>
          <a:prstGeom prst="rect">
            <a:avLst/>
          </a:prstGeom>
        </p:spPr>
      </p:pic>
      <p:pic>
        <p:nvPicPr>
          <p:cNvPr id="12" name="Picture 11">
            <a:extLst>
              <a:ext uri="{FF2B5EF4-FFF2-40B4-BE49-F238E27FC236}">
                <a16:creationId xmlns:a16="http://schemas.microsoft.com/office/drawing/2014/main" id="{B203C547-B5F2-894E-8061-1906E27DF2F4}"/>
              </a:ext>
            </a:extLst>
          </p:cNvPr>
          <p:cNvPicPr>
            <a:picLocks noChangeAspect="1"/>
          </p:cNvPicPr>
          <p:nvPr/>
        </p:nvPicPr>
        <p:blipFill>
          <a:blip r:embed="rId5"/>
          <a:stretch>
            <a:fillRect/>
          </a:stretch>
        </p:blipFill>
        <p:spPr>
          <a:xfrm>
            <a:off x="3469262" y="4116593"/>
            <a:ext cx="3520440" cy="2640330"/>
          </a:xfrm>
          <a:prstGeom prst="rect">
            <a:avLst/>
          </a:prstGeom>
        </p:spPr>
      </p:pic>
      <p:pic>
        <p:nvPicPr>
          <p:cNvPr id="13" name="Picture 12">
            <a:extLst>
              <a:ext uri="{FF2B5EF4-FFF2-40B4-BE49-F238E27FC236}">
                <a16:creationId xmlns:a16="http://schemas.microsoft.com/office/drawing/2014/main" id="{ADF40594-137E-AF41-A29E-0C324D80014B}"/>
              </a:ext>
            </a:extLst>
          </p:cNvPr>
          <p:cNvPicPr>
            <a:picLocks noChangeAspect="1"/>
          </p:cNvPicPr>
          <p:nvPr/>
        </p:nvPicPr>
        <p:blipFill>
          <a:blip r:embed="rId6"/>
          <a:stretch>
            <a:fillRect/>
          </a:stretch>
        </p:blipFill>
        <p:spPr>
          <a:xfrm>
            <a:off x="6638107" y="4158830"/>
            <a:ext cx="3520440" cy="2640330"/>
          </a:xfrm>
          <a:prstGeom prst="rect">
            <a:avLst/>
          </a:prstGeom>
        </p:spPr>
      </p:pic>
      <p:sp>
        <p:nvSpPr>
          <p:cNvPr id="2" name="TextBox 1">
            <a:extLst>
              <a:ext uri="{FF2B5EF4-FFF2-40B4-BE49-F238E27FC236}">
                <a16:creationId xmlns:a16="http://schemas.microsoft.com/office/drawing/2014/main" id="{01C7298C-E4DD-7943-A49E-EEFA9F39F83B}"/>
              </a:ext>
            </a:extLst>
          </p:cNvPr>
          <p:cNvSpPr txBox="1"/>
          <p:nvPr/>
        </p:nvSpPr>
        <p:spPr>
          <a:xfrm>
            <a:off x="593224" y="2151265"/>
            <a:ext cx="2839417" cy="1588127"/>
          </a:xfrm>
          <a:prstGeom prst="rect">
            <a:avLst/>
          </a:prstGeom>
          <a:noFill/>
        </p:spPr>
        <p:txBody>
          <a:bodyPr wrap="square" rtlCol="0">
            <a:spAutoFit/>
          </a:bodyPr>
          <a:lstStyle/>
          <a:p>
            <a:r>
              <a:rPr lang="en-US" altLang="en-US" sz="1980" dirty="0"/>
              <a:t>Monthly mean tropical ocean Temp. anomalies </a:t>
            </a:r>
            <a:br>
              <a:rPr lang="en-US" altLang="en-US" sz="1980" dirty="0"/>
            </a:br>
            <a:r>
              <a:rPr lang="en-US" altLang="en-US" sz="1980" dirty="0"/>
              <a:t>from </a:t>
            </a:r>
            <a:r>
              <a:rPr lang="en-US" altLang="en-US" sz="1980" dirty="0" err="1"/>
              <a:t>CrIS</a:t>
            </a:r>
            <a:r>
              <a:rPr lang="en-US" altLang="en-US" sz="1980" dirty="0"/>
              <a:t> Descending Observations</a:t>
            </a:r>
            <a:endParaRPr lang="en-US" sz="1980" dirty="0"/>
          </a:p>
          <a:p>
            <a:endParaRPr lang="en-US" dirty="0"/>
          </a:p>
        </p:txBody>
      </p:sp>
    </p:spTree>
    <p:extLst>
      <p:ext uri="{BB962C8B-B14F-4D97-AF65-F5344CB8AC3E}">
        <p14:creationId xmlns:p14="http://schemas.microsoft.com/office/powerpoint/2010/main" val="324519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35622</TotalTime>
  <Words>925</Words>
  <Application>Microsoft Macintosh PowerPoint</Application>
  <PresentationFormat>Custom</PresentationFormat>
  <Paragraphs>149</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Heiti SC Medium</vt:lpstr>
      <vt:lpstr>Arial</vt:lpstr>
      <vt:lpstr>Calibri</vt:lpstr>
      <vt:lpstr>Cambria Math</vt:lpstr>
      <vt:lpstr>DejaVu LGC Sans</vt:lpstr>
      <vt:lpstr>Times New Roman</vt:lpstr>
      <vt:lpstr>Wingdings</vt:lpstr>
      <vt:lpstr>Office Theme</vt:lpstr>
      <vt:lpstr>Deriving Climate Change Signal from Hyperspectral Sounders Using Spectral Fingerprinting Method</vt:lpstr>
      <vt:lpstr>Deriving Climate Signal from Hyperspectral IR Sounders</vt:lpstr>
      <vt:lpstr>PCRTM Forward Model is Accurate and Fast</vt:lpstr>
      <vt:lpstr>PCRTM Retrieval Algorithm can capture detailed 3-D atmospheric temperature and humidity features</vt:lpstr>
      <vt:lpstr>Examples of PCRTM-RA Retrieved and ECMWF Atmospheric Temperature and Water Vapor from CrIS</vt:lpstr>
      <vt:lpstr>Spectral fingerprinting methodology</vt:lpstr>
      <vt:lpstr>Jacobian calculated using PCRTM under all-sky conditions</vt:lpstr>
      <vt:lpstr>Global distribution of the Radiative Kernel</vt:lpstr>
      <vt:lpstr>PowerPoint Presentation</vt:lpstr>
      <vt:lpstr>PCRTM Spectral Fingerprinting Results on Overlanpping AIRS and CrIS Data</vt:lpstr>
      <vt:lpstr>9.5 hPa monthly mean tropical ocean temperature anomalies from AIRS Descending Observations</vt:lpstr>
      <vt:lpstr>Temperature anomalies derived from SFOV retrieval and from spectral fingerprinting</vt:lpstr>
      <vt:lpstr>Summary and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Radiative Transfer Model and Retrieval Algorithms  for Hyperspectral Satellite Hyperspectral Remote Sensors</dc:title>
  <cp:lastModifiedBy>Liu, Xu (LARC-E303)</cp:lastModifiedBy>
  <cp:revision>168</cp:revision>
  <dcterms:created xsi:type="dcterms:W3CDTF">2018-05-07T11:15:27Z</dcterms:created>
  <dcterms:modified xsi:type="dcterms:W3CDTF">2021-12-06T05:36:58Z</dcterms:modified>
</cp:coreProperties>
</file>